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sldIdLst>
    <p:sldId id="256" r:id="rId2"/>
  </p:sldIdLst>
  <p:sldSz cx="34747200" cy="438912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824" userDrawn="1">
          <p15:clr>
            <a:srgbClr val="A4A3A4"/>
          </p15:clr>
        </p15:guide>
        <p15:guide id="2" pos="1094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5960" autoAdjust="0"/>
    <p:restoredTop sz="95401" autoAdjust="0"/>
  </p:normalViewPr>
  <p:slideViewPr>
    <p:cSldViewPr snapToGrid="0">
      <p:cViewPr>
        <p:scale>
          <a:sx n="30" d="100"/>
          <a:sy n="30" d="100"/>
        </p:scale>
        <p:origin x="1422" y="-4044"/>
      </p:cViewPr>
      <p:guideLst>
        <p:guide orient="horz" pos="13824"/>
        <p:guide pos="1094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JPG>
</file>

<file path=ppt/media/image10.png>
</file>

<file path=ppt/media/image11.jpe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606040" y="7183123"/>
            <a:ext cx="29535120" cy="15280640"/>
          </a:xfrm>
        </p:spPr>
        <p:txBody>
          <a:bodyPr anchor="b"/>
          <a:lstStyle>
            <a:lvl1pPr algn="ctr">
              <a:defRPr sz="22800"/>
            </a:lvl1pPr>
          </a:lstStyle>
          <a:p>
            <a:r>
              <a:rPr lang="en-US"/>
              <a:t>Click to edit Master title style</a:t>
            </a:r>
            <a:endParaRPr lang="en-US" dirty="0"/>
          </a:p>
        </p:txBody>
      </p:sp>
      <p:sp>
        <p:nvSpPr>
          <p:cNvPr id="3" name="Subtitle 2"/>
          <p:cNvSpPr>
            <a:spLocks noGrp="1"/>
          </p:cNvSpPr>
          <p:nvPr>
            <p:ph type="subTitle" idx="1"/>
          </p:nvPr>
        </p:nvSpPr>
        <p:spPr>
          <a:xfrm>
            <a:off x="4343400" y="23053043"/>
            <a:ext cx="26060400" cy="10596877"/>
          </a:xfrm>
        </p:spPr>
        <p:txBody>
          <a:bodyPr/>
          <a:lstStyle>
            <a:lvl1pPr marL="0" indent="0" algn="ctr">
              <a:buNone/>
              <a:defRPr sz="9120"/>
            </a:lvl1pPr>
            <a:lvl2pPr marL="1737360" indent="0" algn="ctr">
              <a:buNone/>
              <a:defRPr sz="7600"/>
            </a:lvl2pPr>
            <a:lvl3pPr marL="3474720" indent="0" algn="ctr">
              <a:buNone/>
              <a:defRPr sz="6840"/>
            </a:lvl3pPr>
            <a:lvl4pPr marL="5212080" indent="0" algn="ctr">
              <a:buNone/>
              <a:defRPr sz="6080"/>
            </a:lvl4pPr>
            <a:lvl5pPr marL="6949440" indent="0" algn="ctr">
              <a:buNone/>
              <a:defRPr sz="6080"/>
            </a:lvl5pPr>
            <a:lvl6pPr marL="8686800" indent="0" algn="ctr">
              <a:buNone/>
              <a:defRPr sz="6080"/>
            </a:lvl6pPr>
            <a:lvl7pPr marL="10424160" indent="0" algn="ctr">
              <a:buNone/>
              <a:defRPr sz="6080"/>
            </a:lvl7pPr>
            <a:lvl8pPr marL="12161520" indent="0" algn="ctr">
              <a:buNone/>
              <a:defRPr sz="6080"/>
            </a:lvl8pPr>
            <a:lvl9pPr marL="13898880" indent="0" algn="ctr">
              <a:buNone/>
              <a:defRPr sz="60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16576BE-8418-408D-B64B-3C259612A207}" type="datetimeFigureOut">
              <a:rPr lang="en-US" smtClean="0"/>
              <a:t>11/8/2016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CC12E9D-964F-43F4-B603-973B4248389D}" type="slidenum">
              <a:rPr lang="en-US" smtClean="0"/>
              <a:t>‹#›</a:t>
            </a:fld>
            <a:endParaRPr lang="en-US"/>
          </a:p>
        </p:txBody>
      </p:sp>
    </p:spTree>
    <p:extLst>
      <p:ext uri="{BB962C8B-B14F-4D97-AF65-F5344CB8AC3E}">
        <p14:creationId xmlns:p14="http://schemas.microsoft.com/office/powerpoint/2010/main" val="73065620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16576BE-8418-408D-B64B-3C259612A207}" type="datetimeFigureOut">
              <a:rPr lang="en-US" smtClean="0"/>
              <a:t>11/8/2016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CC12E9D-964F-43F4-B603-973B4248389D}" type="slidenum">
              <a:rPr lang="en-US" smtClean="0"/>
              <a:t>‹#›</a:t>
            </a:fld>
            <a:endParaRPr lang="en-US"/>
          </a:p>
        </p:txBody>
      </p:sp>
    </p:spTree>
    <p:extLst>
      <p:ext uri="{BB962C8B-B14F-4D97-AF65-F5344CB8AC3E}">
        <p14:creationId xmlns:p14="http://schemas.microsoft.com/office/powerpoint/2010/main" val="403497032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4865967" y="2336800"/>
            <a:ext cx="7492365" cy="3719576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388872" y="2336800"/>
            <a:ext cx="22042755" cy="37195763"/>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16576BE-8418-408D-B64B-3C259612A207}" type="datetimeFigureOut">
              <a:rPr lang="en-US" smtClean="0"/>
              <a:t>11/8/2016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CC12E9D-964F-43F4-B603-973B4248389D}" type="slidenum">
              <a:rPr lang="en-US" smtClean="0"/>
              <a:t>‹#›</a:t>
            </a:fld>
            <a:endParaRPr lang="en-US"/>
          </a:p>
        </p:txBody>
      </p:sp>
    </p:spTree>
    <p:extLst>
      <p:ext uri="{BB962C8B-B14F-4D97-AF65-F5344CB8AC3E}">
        <p14:creationId xmlns:p14="http://schemas.microsoft.com/office/powerpoint/2010/main" val="41775795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16576BE-8418-408D-B64B-3C259612A207}" type="datetimeFigureOut">
              <a:rPr lang="en-US" smtClean="0"/>
              <a:t>11/8/2016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CC12E9D-964F-43F4-B603-973B4248389D}" type="slidenum">
              <a:rPr lang="en-US" smtClean="0"/>
              <a:t>‹#›</a:t>
            </a:fld>
            <a:endParaRPr lang="en-US"/>
          </a:p>
        </p:txBody>
      </p:sp>
    </p:spTree>
    <p:extLst>
      <p:ext uri="{BB962C8B-B14F-4D97-AF65-F5344CB8AC3E}">
        <p14:creationId xmlns:p14="http://schemas.microsoft.com/office/powerpoint/2010/main" val="2118473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370774" y="10942333"/>
            <a:ext cx="29969460" cy="18257517"/>
          </a:xfrm>
        </p:spPr>
        <p:txBody>
          <a:bodyPr anchor="b"/>
          <a:lstStyle>
            <a:lvl1pPr>
              <a:defRPr sz="22800"/>
            </a:lvl1pPr>
          </a:lstStyle>
          <a:p>
            <a:r>
              <a:rPr lang="en-US"/>
              <a:t>Click to edit Master title style</a:t>
            </a:r>
            <a:endParaRPr lang="en-US" dirty="0"/>
          </a:p>
        </p:txBody>
      </p:sp>
      <p:sp>
        <p:nvSpPr>
          <p:cNvPr id="3" name="Text Placeholder 2"/>
          <p:cNvSpPr>
            <a:spLocks noGrp="1"/>
          </p:cNvSpPr>
          <p:nvPr>
            <p:ph type="body" idx="1"/>
          </p:nvPr>
        </p:nvSpPr>
        <p:spPr>
          <a:xfrm>
            <a:off x="2370774" y="29372573"/>
            <a:ext cx="29969460" cy="9601197"/>
          </a:xfrm>
        </p:spPr>
        <p:txBody>
          <a:bodyPr/>
          <a:lstStyle>
            <a:lvl1pPr marL="0" indent="0">
              <a:buNone/>
              <a:defRPr sz="9120">
                <a:solidFill>
                  <a:schemeClr val="tx1"/>
                </a:solidFill>
              </a:defRPr>
            </a:lvl1pPr>
            <a:lvl2pPr marL="1737360" indent="0">
              <a:buNone/>
              <a:defRPr sz="7600">
                <a:solidFill>
                  <a:schemeClr val="tx1">
                    <a:tint val="75000"/>
                  </a:schemeClr>
                </a:solidFill>
              </a:defRPr>
            </a:lvl2pPr>
            <a:lvl3pPr marL="3474720" indent="0">
              <a:buNone/>
              <a:defRPr sz="6840">
                <a:solidFill>
                  <a:schemeClr val="tx1">
                    <a:tint val="75000"/>
                  </a:schemeClr>
                </a:solidFill>
              </a:defRPr>
            </a:lvl3pPr>
            <a:lvl4pPr marL="5212080" indent="0">
              <a:buNone/>
              <a:defRPr sz="6080">
                <a:solidFill>
                  <a:schemeClr val="tx1">
                    <a:tint val="75000"/>
                  </a:schemeClr>
                </a:solidFill>
              </a:defRPr>
            </a:lvl4pPr>
            <a:lvl5pPr marL="6949440" indent="0">
              <a:buNone/>
              <a:defRPr sz="6080">
                <a:solidFill>
                  <a:schemeClr val="tx1">
                    <a:tint val="75000"/>
                  </a:schemeClr>
                </a:solidFill>
              </a:defRPr>
            </a:lvl5pPr>
            <a:lvl6pPr marL="8686800" indent="0">
              <a:buNone/>
              <a:defRPr sz="6080">
                <a:solidFill>
                  <a:schemeClr val="tx1">
                    <a:tint val="75000"/>
                  </a:schemeClr>
                </a:solidFill>
              </a:defRPr>
            </a:lvl6pPr>
            <a:lvl7pPr marL="10424160" indent="0">
              <a:buNone/>
              <a:defRPr sz="6080">
                <a:solidFill>
                  <a:schemeClr val="tx1">
                    <a:tint val="75000"/>
                  </a:schemeClr>
                </a:solidFill>
              </a:defRPr>
            </a:lvl7pPr>
            <a:lvl8pPr marL="12161520" indent="0">
              <a:buNone/>
              <a:defRPr sz="6080">
                <a:solidFill>
                  <a:schemeClr val="tx1">
                    <a:tint val="75000"/>
                  </a:schemeClr>
                </a:solidFill>
              </a:defRPr>
            </a:lvl8pPr>
            <a:lvl9pPr marL="13898880" indent="0">
              <a:buNone/>
              <a:defRPr sz="608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16576BE-8418-408D-B64B-3C259612A207}" type="datetimeFigureOut">
              <a:rPr lang="en-US" smtClean="0"/>
              <a:t>11/8/2016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CC12E9D-964F-43F4-B603-973B4248389D}" type="slidenum">
              <a:rPr lang="en-US" smtClean="0"/>
              <a:t>‹#›</a:t>
            </a:fld>
            <a:endParaRPr lang="en-US"/>
          </a:p>
        </p:txBody>
      </p:sp>
    </p:spTree>
    <p:extLst>
      <p:ext uri="{BB962C8B-B14F-4D97-AF65-F5344CB8AC3E}">
        <p14:creationId xmlns:p14="http://schemas.microsoft.com/office/powerpoint/2010/main" val="42021495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388870" y="11684000"/>
            <a:ext cx="14767560" cy="2784856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7590770" y="11684000"/>
            <a:ext cx="14767560" cy="2784856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16576BE-8418-408D-B64B-3C259612A207}" type="datetimeFigureOut">
              <a:rPr lang="en-US" smtClean="0"/>
              <a:t>11/8/2016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CC12E9D-964F-43F4-B603-973B4248389D}" type="slidenum">
              <a:rPr lang="en-US" smtClean="0"/>
              <a:t>‹#›</a:t>
            </a:fld>
            <a:endParaRPr lang="en-US"/>
          </a:p>
        </p:txBody>
      </p:sp>
    </p:spTree>
    <p:extLst>
      <p:ext uri="{BB962C8B-B14F-4D97-AF65-F5344CB8AC3E}">
        <p14:creationId xmlns:p14="http://schemas.microsoft.com/office/powerpoint/2010/main" val="31478853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393396" y="2336810"/>
            <a:ext cx="29969460" cy="8483603"/>
          </a:xfrm>
        </p:spPr>
        <p:txBody>
          <a:bodyPr/>
          <a:lstStyle/>
          <a:p>
            <a:r>
              <a:rPr lang="en-US"/>
              <a:t>Click to edit Master title style</a:t>
            </a:r>
            <a:endParaRPr lang="en-US" dirty="0"/>
          </a:p>
        </p:txBody>
      </p:sp>
      <p:sp>
        <p:nvSpPr>
          <p:cNvPr id="3" name="Text Placeholder 2"/>
          <p:cNvSpPr>
            <a:spLocks noGrp="1"/>
          </p:cNvSpPr>
          <p:nvPr>
            <p:ph type="body" idx="1"/>
          </p:nvPr>
        </p:nvSpPr>
        <p:spPr>
          <a:xfrm>
            <a:off x="2393400" y="10759443"/>
            <a:ext cx="14699692" cy="5273037"/>
          </a:xfrm>
        </p:spPr>
        <p:txBody>
          <a:bodyPr anchor="b"/>
          <a:lstStyle>
            <a:lvl1pPr marL="0" indent="0">
              <a:buNone/>
              <a:defRPr sz="9120" b="1"/>
            </a:lvl1pPr>
            <a:lvl2pPr marL="1737360" indent="0">
              <a:buNone/>
              <a:defRPr sz="7600" b="1"/>
            </a:lvl2pPr>
            <a:lvl3pPr marL="3474720" indent="0">
              <a:buNone/>
              <a:defRPr sz="6840" b="1"/>
            </a:lvl3pPr>
            <a:lvl4pPr marL="5212080" indent="0">
              <a:buNone/>
              <a:defRPr sz="6080" b="1"/>
            </a:lvl4pPr>
            <a:lvl5pPr marL="6949440" indent="0">
              <a:buNone/>
              <a:defRPr sz="6080" b="1"/>
            </a:lvl5pPr>
            <a:lvl6pPr marL="8686800" indent="0">
              <a:buNone/>
              <a:defRPr sz="6080" b="1"/>
            </a:lvl6pPr>
            <a:lvl7pPr marL="10424160" indent="0">
              <a:buNone/>
              <a:defRPr sz="6080" b="1"/>
            </a:lvl7pPr>
            <a:lvl8pPr marL="12161520" indent="0">
              <a:buNone/>
              <a:defRPr sz="6080" b="1"/>
            </a:lvl8pPr>
            <a:lvl9pPr marL="13898880" indent="0">
              <a:buNone/>
              <a:defRPr sz="6080" b="1"/>
            </a:lvl9pPr>
          </a:lstStyle>
          <a:p>
            <a:pPr lvl="0"/>
            <a:r>
              <a:rPr lang="en-US"/>
              <a:t>Edit Master text styles</a:t>
            </a:r>
          </a:p>
        </p:txBody>
      </p:sp>
      <p:sp>
        <p:nvSpPr>
          <p:cNvPr id="4" name="Content Placeholder 3"/>
          <p:cNvSpPr>
            <a:spLocks noGrp="1"/>
          </p:cNvSpPr>
          <p:nvPr>
            <p:ph sz="half" idx="2"/>
          </p:nvPr>
        </p:nvSpPr>
        <p:spPr>
          <a:xfrm>
            <a:off x="2393400" y="16032480"/>
            <a:ext cx="14699692" cy="2358136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7590772" y="10759443"/>
            <a:ext cx="14772086" cy="5273037"/>
          </a:xfrm>
        </p:spPr>
        <p:txBody>
          <a:bodyPr anchor="b"/>
          <a:lstStyle>
            <a:lvl1pPr marL="0" indent="0">
              <a:buNone/>
              <a:defRPr sz="9120" b="1"/>
            </a:lvl1pPr>
            <a:lvl2pPr marL="1737360" indent="0">
              <a:buNone/>
              <a:defRPr sz="7600" b="1"/>
            </a:lvl2pPr>
            <a:lvl3pPr marL="3474720" indent="0">
              <a:buNone/>
              <a:defRPr sz="6840" b="1"/>
            </a:lvl3pPr>
            <a:lvl4pPr marL="5212080" indent="0">
              <a:buNone/>
              <a:defRPr sz="6080" b="1"/>
            </a:lvl4pPr>
            <a:lvl5pPr marL="6949440" indent="0">
              <a:buNone/>
              <a:defRPr sz="6080" b="1"/>
            </a:lvl5pPr>
            <a:lvl6pPr marL="8686800" indent="0">
              <a:buNone/>
              <a:defRPr sz="6080" b="1"/>
            </a:lvl6pPr>
            <a:lvl7pPr marL="10424160" indent="0">
              <a:buNone/>
              <a:defRPr sz="6080" b="1"/>
            </a:lvl7pPr>
            <a:lvl8pPr marL="12161520" indent="0">
              <a:buNone/>
              <a:defRPr sz="6080" b="1"/>
            </a:lvl8pPr>
            <a:lvl9pPr marL="13898880" indent="0">
              <a:buNone/>
              <a:defRPr sz="6080" b="1"/>
            </a:lvl9pPr>
          </a:lstStyle>
          <a:p>
            <a:pPr lvl="0"/>
            <a:r>
              <a:rPr lang="en-US"/>
              <a:t>Edit Master text styles</a:t>
            </a:r>
          </a:p>
        </p:txBody>
      </p:sp>
      <p:sp>
        <p:nvSpPr>
          <p:cNvPr id="6" name="Content Placeholder 5"/>
          <p:cNvSpPr>
            <a:spLocks noGrp="1"/>
          </p:cNvSpPr>
          <p:nvPr>
            <p:ph sz="quarter" idx="4"/>
          </p:nvPr>
        </p:nvSpPr>
        <p:spPr>
          <a:xfrm>
            <a:off x="17590772" y="16032480"/>
            <a:ext cx="14772086" cy="2358136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16576BE-8418-408D-B64B-3C259612A207}" type="datetimeFigureOut">
              <a:rPr lang="en-US" smtClean="0"/>
              <a:t>11/8/2016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CC12E9D-964F-43F4-B603-973B4248389D}" type="slidenum">
              <a:rPr lang="en-US" smtClean="0"/>
              <a:t>‹#›</a:t>
            </a:fld>
            <a:endParaRPr lang="en-US"/>
          </a:p>
        </p:txBody>
      </p:sp>
    </p:spTree>
    <p:extLst>
      <p:ext uri="{BB962C8B-B14F-4D97-AF65-F5344CB8AC3E}">
        <p14:creationId xmlns:p14="http://schemas.microsoft.com/office/powerpoint/2010/main" val="42891962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16576BE-8418-408D-B64B-3C259612A207}" type="datetimeFigureOut">
              <a:rPr lang="en-US" smtClean="0"/>
              <a:t>11/8/2016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CC12E9D-964F-43F4-B603-973B4248389D}" type="slidenum">
              <a:rPr lang="en-US" smtClean="0"/>
              <a:t>‹#›</a:t>
            </a:fld>
            <a:endParaRPr lang="en-US"/>
          </a:p>
        </p:txBody>
      </p:sp>
    </p:spTree>
    <p:extLst>
      <p:ext uri="{BB962C8B-B14F-4D97-AF65-F5344CB8AC3E}">
        <p14:creationId xmlns:p14="http://schemas.microsoft.com/office/powerpoint/2010/main" val="32410318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16576BE-8418-408D-B64B-3C259612A207}" type="datetimeFigureOut">
              <a:rPr lang="en-US" smtClean="0"/>
              <a:t>11/8/2016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CC12E9D-964F-43F4-B603-973B4248389D}" type="slidenum">
              <a:rPr lang="en-US" smtClean="0"/>
              <a:t>‹#›</a:t>
            </a:fld>
            <a:endParaRPr lang="en-US"/>
          </a:p>
        </p:txBody>
      </p:sp>
    </p:spTree>
    <p:extLst>
      <p:ext uri="{BB962C8B-B14F-4D97-AF65-F5344CB8AC3E}">
        <p14:creationId xmlns:p14="http://schemas.microsoft.com/office/powerpoint/2010/main" val="146436896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93396" y="2926080"/>
            <a:ext cx="11206876" cy="10241280"/>
          </a:xfrm>
        </p:spPr>
        <p:txBody>
          <a:bodyPr anchor="b"/>
          <a:lstStyle>
            <a:lvl1pPr>
              <a:defRPr sz="12160"/>
            </a:lvl1pPr>
          </a:lstStyle>
          <a:p>
            <a:r>
              <a:rPr lang="en-US"/>
              <a:t>Click to edit Master title style</a:t>
            </a:r>
            <a:endParaRPr lang="en-US" dirty="0"/>
          </a:p>
        </p:txBody>
      </p:sp>
      <p:sp>
        <p:nvSpPr>
          <p:cNvPr id="3" name="Content Placeholder 2"/>
          <p:cNvSpPr>
            <a:spLocks noGrp="1"/>
          </p:cNvSpPr>
          <p:nvPr>
            <p:ph idx="1"/>
          </p:nvPr>
        </p:nvSpPr>
        <p:spPr>
          <a:xfrm>
            <a:off x="14772086" y="6319530"/>
            <a:ext cx="17590770" cy="31191200"/>
          </a:xfrm>
        </p:spPr>
        <p:txBody>
          <a:bodyPr/>
          <a:lstStyle>
            <a:lvl1pPr>
              <a:defRPr sz="12160"/>
            </a:lvl1pPr>
            <a:lvl2pPr>
              <a:defRPr sz="10640"/>
            </a:lvl2pPr>
            <a:lvl3pPr>
              <a:defRPr sz="9120"/>
            </a:lvl3pPr>
            <a:lvl4pPr>
              <a:defRPr sz="7600"/>
            </a:lvl4pPr>
            <a:lvl5pPr>
              <a:defRPr sz="7600"/>
            </a:lvl5pPr>
            <a:lvl6pPr>
              <a:defRPr sz="7600"/>
            </a:lvl6pPr>
            <a:lvl7pPr>
              <a:defRPr sz="7600"/>
            </a:lvl7pPr>
            <a:lvl8pPr>
              <a:defRPr sz="7600"/>
            </a:lvl8pPr>
            <a:lvl9pPr>
              <a:defRPr sz="7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393396" y="13167360"/>
            <a:ext cx="11206876" cy="24394163"/>
          </a:xfrm>
        </p:spPr>
        <p:txBody>
          <a:bodyPr/>
          <a:lstStyle>
            <a:lvl1pPr marL="0" indent="0">
              <a:buNone/>
              <a:defRPr sz="6080"/>
            </a:lvl1pPr>
            <a:lvl2pPr marL="1737360" indent="0">
              <a:buNone/>
              <a:defRPr sz="5320"/>
            </a:lvl2pPr>
            <a:lvl3pPr marL="3474720" indent="0">
              <a:buNone/>
              <a:defRPr sz="4560"/>
            </a:lvl3pPr>
            <a:lvl4pPr marL="5212080" indent="0">
              <a:buNone/>
              <a:defRPr sz="3800"/>
            </a:lvl4pPr>
            <a:lvl5pPr marL="6949440" indent="0">
              <a:buNone/>
              <a:defRPr sz="3800"/>
            </a:lvl5pPr>
            <a:lvl6pPr marL="8686800" indent="0">
              <a:buNone/>
              <a:defRPr sz="3800"/>
            </a:lvl6pPr>
            <a:lvl7pPr marL="10424160" indent="0">
              <a:buNone/>
              <a:defRPr sz="3800"/>
            </a:lvl7pPr>
            <a:lvl8pPr marL="12161520" indent="0">
              <a:buNone/>
              <a:defRPr sz="3800"/>
            </a:lvl8pPr>
            <a:lvl9pPr marL="13898880" indent="0">
              <a:buNone/>
              <a:defRPr sz="3800"/>
            </a:lvl9pPr>
          </a:lstStyle>
          <a:p>
            <a:pPr lvl="0"/>
            <a:r>
              <a:rPr lang="en-US"/>
              <a:t>Edit Master text styles</a:t>
            </a:r>
          </a:p>
        </p:txBody>
      </p:sp>
      <p:sp>
        <p:nvSpPr>
          <p:cNvPr id="5" name="Date Placeholder 4"/>
          <p:cNvSpPr>
            <a:spLocks noGrp="1"/>
          </p:cNvSpPr>
          <p:nvPr>
            <p:ph type="dt" sz="half" idx="10"/>
          </p:nvPr>
        </p:nvSpPr>
        <p:spPr/>
        <p:txBody>
          <a:bodyPr/>
          <a:lstStyle/>
          <a:p>
            <a:fld id="{916576BE-8418-408D-B64B-3C259612A207}" type="datetimeFigureOut">
              <a:rPr lang="en-US" smtClean="0"/>
              <a:t>11/8/2016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CC12E9D-964F-43F4-B603-973B4248389D}" type="slidenum">
              <a:rPr lang="en-US" smtClean="0"/>
              <a:t>‹#›</a:t>
            </a:fld>
            <a:endParaRPr lang="en-US"/>
          </a:p>
        </p:txBody>
      </p:sp>
    </p:spTree>
    <p:extLst>
      <p:ext uri="{BB962C8B-B14F-4D97-AF65-F5344CB8AC3E}">
        <p14:creationId xmlns:p14="http://schemas.microsoft.com/office/powerpoint/2010/main" val="368258231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93396" y="2926080"/>
            <a:ext cx="11206876" cy="10241280"/>
          </a:xfrm>
        </p:spPr>
        <p:txBody>
          <a:bodyPr anchor="b"/>
          <a:lstStyle>
            <a:lvl1pPr>
              <a:defRPr sz="121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4772086" y="6319530"/>
            <a:ext cx="17590770" cy="31191200"/>
          </a:xfrm>
        </p:spPr>
        <p:txBody>
          <a:bodyPr anchor="t"/>
          <a:lstStyle>
            <a:lvl1pPr marL="0" indent="0">
              <a:buNone/>
              <a:defRPr sz="12160"/>
            </a:lvl1pPr>
            <a:lvl2pPr marL="1737360" indent="0">
              <a:buNone/>
              <a:defRPr sz="10640"/>
            </a:lvl2pPr>
            <a:lvl3pPr marL="3474720" indent="0">
              <a:buNone/>
              <a:defRPr sz="9120"/>
            </a:lvl3pPr>
            <a:lvl4pPr marL="5212080" indent="0">
              <a:buNone/>
              <a:defRPr sz="7600"/>
            </a:lvl4pPr>
            <a:lvl5pPr marL="6949440" indent="0">
              <a:buNone/>
              <a:defRPr sz="7600"/>
            </a:lvl5pPr>
            <a:lvl6pPr marL="8686800" indent="0">
              <a:buNone/>
              <a:defRPr sz="7600"/>
            </a:lvl6pPr>
            <a:lvl7pPr marL="10424160" indent="0">
              <a:buNone/>
              <a:defRPr sz="7600"/>
            </a:lvl7pPr>
            <a:lvl8pPr marL="12161520" indent="0">
              <a:buNone/>
              <a:defRPr sz="7600"/>
            </a:lvl8pPr>
            <a:lvl9pPr marL="13898880" indent="0">
              <a:buNone/>
              <a:defRPr sz="7600"/>
            </a:lvl9pPr>
          </a:lstStyle>
          <a:p>
            <a:r>
              <a:rPr lang="en-US"/>
              <a:t>Click icon to add picture</a:t>
            </a:r>
            <a:endParaRPr lang="en-US" dirty="0"/>
          </a:p>
        </p:txBody>
      </p:sp>
      <p:sp>
        <p:nvSpPr>
          <p:cNvPr id="4" name="Text Placeholder 3"/>
          <p:cNvSpPr>
            <a:spLocks noGrp="1"/>
          </p:cNvSpPr>
          <p:nvPr>
            <p:ph type="body" sz="half" idx="2"/>
          </p:nvPr>
        </p:nvSpPr>
        <p:spPr>
          <a:xfrm>
            <a:off x="2393396" y="13167360"/>
            <a:ext cx="11206876" cy="24394163"/>
          </a:xfrm>
        </p:spPr>
        <p:txBody>
          <a:bodyPr/>
          <a:lstStyle>
            <a:lvl1pPr marL="0" indent="0">
              <a:buNone/>
              <a:defRPr sz="6080"/>
            </a:lvl1pPr>
            <a:lvl2pPr marL="1737360" indent="0">
              <a:buNone/>
              <a:defRPr sz="5320"/>
            </a:lvl2pPr>
            <a:lvl3pPr marL="3474720" indent="0">
              <a:buNone/>
              <a:defRPr sz="4560"/>
            </a:lvl3pPr>
            <a:lvl4pPr marL="5212080" indent="0">
              <a:buNone/>
              <a:defRPr sz="3800"/>
            </a:lvl4pPr>
            <a:lvl5pPr marL="6949440" indent="0">
              <a:buNone/>
              <a:defRPr sz="3800"/>
            </a:lvl5pPr>
            <a:lvl6pPr marL="8686800" indent="0">
              <a:buNone/>
              <a:defRPr sz="3800"/>
            </a:lvl6pPr>
            <a:lvl7pPr marL="10424160" indent="0">
              <a:buNone/>
              <a:defRPr sz="3800"/>
            </a:lvl7pPr>
            <a:lvl8pPr marL="12161520" indent="0">
              <a:buNone/>
              <a:defRPr sz="3800"/>
            </a:lvl8pPr>
            <a:lvl9pPr marL="13898880" indent="0">
              <a:buNone/>
              <a:defRPr sz="3800"/>
            </a:lvl9pPr>
          </a:lstStyle>
          <a:p>
            <a:pPr lvl="0"/>
            <a:r>
              <a:rPr lang="en-US"/>
              <a:t>Edit Master text styles</a:t>
            </a:r>
          </a:p>
        </p:txBody>
      </p:sp>
      <p:sp>
        <p:nvSpPr>
          <p:cNvPr id="5" name="Date Placeholder 4"/>
          <p:cNvSpPr>
            <a:spLocks noGrp="1"/>
          </p:cNvSpPr>
          <p:nvPr>
            <p:ph type="dt" sz="half" idx="10"/>
          </p:nvPr>
        </p:nvSpPr>
        <p:spPr/>
        <p:txBody>
          <a:bodyPr/>
          <a:lstStyle/>
          <a:p>
            <a:fld id="{916576BE-8418-408D-B64B-3C259612A207}" type="datetimeFigureOut">
              <a:rPr lang="en-US" smtClean="0"/>
              <a:t>11/8/2016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CC12E9D-964F-43F4-B603-973B4248389D}" type="slidenum">
              <a:rPr lang="en-US" smtClean="0"/>
              <a:t>‹#›</a:t>
            </a:fld>
            <a:endParaRPr lang="en-US"/>
          </a:p>
        </p:txBody>
      </p:sp>
    </p:spTree>
    <p:extLst>
      <p:ext uri="{BB962C8B-B14F-4D97-AF65-F5344CB8AC3E}">
        <p14:creationId xmlns:p14="http://schemas.microsoft.com/office/powerpoint/2010/main" val="12715291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388870" y="2336810"/>
            <a:ext cx="29969460" cy="848360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388870" y="11684000"/>
            <a:ext cx="29969460" cy="27848563"/>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388870" y="40680650"/>
            <a:ext cx="7818120" cy="2336800"/>
          </a:xfrm>
          <a:prstGeom prst="rect">
            <a:avLst/>
          </a:prstGeom>
        </p:spPr>
        <p:txBody>
          <a:bodyPr vert="horz" lIns="91440" tIns="45720" rIns="91440" bIns="45720" rtlCol="0" anchor="ctr"/>
          <a:lstStyle>
            <a:lvl1pPr algn="l">
              <a:defRPr sz="4560">
                <a:solidFill>
                  <a:schemeClr val="tx1">
                    <a:tint val="75000"/>
                  </a:schemeClr>
                </a:solidFill>
              </a:defRPr>
            </a:lvl1pPr>
          </a:lstStyle>
          <a:p>
            <a:fld id="{916576BE-8418-408D-B64B-3C259612A207}" type="datetimeFigureOut">
              <a:rPr lang="en-US" smtClean="0"/>
              <a:t>11/8/2016</a:t>
            </a:fld>
            <a:endParaRPr lang="en-US"/>
          </a:p>
        </p:txBody>
      </p:sp>
      <p:sp>
        <p:nvSpPr>
          <p:cNvPr id="5" name="Footer Placeholder 4"/>
          <p:cNvSpPr>
            <a:spLocks noGrp="1"/>
          </p:cNvSpPr>
          <p:nvPr>
            <p:ph type="ftr" sz="quarter" idx="3"/>
          </p:nvPr>
        </p:nvSpPr>
        <p:spPr>
          <a:xfrm>
            <a:off x="11510010" y="40680650"/>
            <a:ext cx="11727180" cy="2336800"/>
          </a:xfrm>
          <a:prstGeom prst="rect">
            <a:avLst/>
          </a:prstGeom>
        </p:spPr>
        <p:txBody>
          <a:bodyPr vert="horz" lIns="91440" tIns="45720" rIns="91440" bIns="45720" rtlCol="0" anchor="ctr"/>
          <a:lstStyle>
            <a:lvl1pPr algn="ctr">
              <a:defRPr sz="45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4540210" y="40680650"/>
            <a:ext cx="7818120" cy="2336800"/>
          </a:xfrm>
          <a:prstGeom prst="rect">
            <a:avLst/>
          </a:prstGeom>
        </p:spPr>
        <p:txBody>
          <a:bodyPr vert="horz" lIns="91440" tIns="45720" rIns="91440" bIns="45720" rtlCol="0" anchor="ctr"/>
          <a:lstStyle>
            <a:lvl1pPr algn="r">
              <a:defRPr sz="4560">
                <a:solidFill>
                  <a:schemeClr val="tx1">
                    <a:tint val="75000"/>
                  </a:schemeClr>
                </a:solidFill>
              </a:defRPr>
            </a:lvl1pPr>
          </a:lstStyle>
          <a:p>
            <a:fld id="{3CC12E9D-964F-43F4-B603-973B4248389D}" type="slidenum">
              <a:rPr lang="en-US" smtClean="0"/>
              <a:t>‹#›</a:t>
            </a:fld>
            <a:endParaRPr lang="en-US"/>
          </a:p>
        </p:txBody>
      </p:sp>
    </p:spTree>
    <p:extLst>
      <p:ext uri="{BB962C8B-B14F-4D97-AF65-F5344CB8AC3E}">
        <p14:creationId xmlns:p14="http://schemas.microsoft.com/office/powerpoint/2010/main" val="3399372182"/>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3474720" rtl="0" eaLnBrk="1" latinLnBrk="0" hangingPunct="1">
        <a:lnSpc>
          <a:spcPct val="90000"/>
        </a:lnSpc>
        <a:spcBef>
          <a:spcPct val="0"/>
        </a:spcBef>
        <a:buNone/>
        <a:defRPr sz="16720" kern="1200">
          <a:solidFill>
            <a:schemeClr val="tx1"/>
          </a:solidFill>
          <a:latin typeface="+mj-lt"/>
          <a:ea typeface="+mj-ea"/>
          <a:cs typeface="+mj-cs"/>
        </a:defRPr>
      </a:lvl1pPr>
    </p:titleStyle>
    <p:bodyStyle>
      <a:lvl1pPr marL="868680" indent="-868680" algn="l" defTabSz="3474720" rtl="0" eaLnBrk="1" latinLnBrk="0" hangingPunct="1">
        <a:lnSpc>
          <a:spcPct val="90000"/>
        </a:lnSpc>
        <a:spcBef>
          <a:spcPts val="3800"/>
        </a:spcBef>
        <a:buFont typeface="Arial" panose="020B0604020202020204" pitchFamily="34" charset="0"/>
        <a:buChar char="•"/>
        <a:defRPr sz="10640" kern="1200">
          <a:solidFill>
            <a:schemeClr val="tx1"/>
          </a:solidFill>
          <a:latin typeface="+mn-lt"/>
          <a:ea typeface="+mn-ea"/>
          <a:cs typeface="+mn-cs"/>
        </a:defRPr>
      </a:lvl1pPr>
      <a:lvl2pPr marL="2606040" indent="-868680" algn="l" defTabSz="3474720" rtl="0" eaLnBrk="1" latinLnBrk="0" hangingPunct="1">
        <a:lnSpc>
          <a:spcPct val="90000"/>
        </a:lnSpc>
        <a:spcBef>
          <a:spcPts val="1900"/>
        </a:spcBef>
        <a:buFont typeface="Arial" panose="020B0604020202020204" pitchFamily="34" charset="0"/>
        <a:buChar char="•"/>
        <a:defRPr sz="9120" kern="1200">
          <a:solidFill>
            <a:schemeClr val="tx1"/>
          </a:solidFill>
          <a:latin typeface="+mn-lt"/>
          <a:ea typeface="+mn-ea"/>
          <a:cs typeface="+mn-cs"/>
        </a:defRPr>
      </a:lvl2pPr>
      <a:lvl3pPr marL="4343400" indent="-868680" algn="l" defTabSz="3474720" rtl="0" eaLnBrk="1" latinLnBrk="0" hangingPunct="1">
        <a:lnSpc>
          <a:spcPct val="90000"/>
        </a:lnSpc>
        <a:spcBef>
          <a:spcPts val="1900"/>
        </a:spcBef>
        <a:buFont typeface="Arial" panose="020B0604020202020204" pitchFamily="34" charset="0"/>
        <a:buChar char="•"/>
        <a:defRPr sz="7600" kern="1200">
          <a:solidFill>
            <a:schemeClr val="tx1"/>
          </a:solidFill>
          <a:latin typeface="+mn-lt"/>
          <a:ea typeface="+mn-ea"/>
          <a:cs typeface="+mn-cs"/>
        </a:defRPr>
      </a:lvl3pPr>
      <a:lvl4pPr marL="6080760" indent="-868680" algn="l" defTabSz="3474720" rtl="0" eaLnBrk="1" latinLnBrk="0" hangingPunct="1">
        <a:lnSpc>
          <a:spcPct val="90000"/>
        </a:lnSpc>
        <a:spcBef>
          <a:spcPts val="1900"/>
        </a:spcBef>
        <a:buFont typeface="Arial" panose="020B0604020202020204" pitchFamily="34" charset="0"/>
        <a:buChar char="•"/>
        <a:defRPr sz="6840" kern="1200">
          <a:solidFill>
            <a:schemeClr val="tx1"/>
          </a:solidFill>
          <a:latin typeface="+mn-lt"/>
          <a:ea typeface="+mn-ea"/>
          <a:cs typeface="+mn-cs"/>
        </a:defRPr>
      </a:lvl4pPr>
      <a:lvl5pPr marL="7818120" indent="-868680" algn="l" defTabSz="3474720" rtl="0" eaLnBrk="1" latinLnBrk="0" hangingPunct="1">
        <a:lnSpc>
          <a:spcPct val="90000"/>
        </a:lnSpc>
        <a:spcBef>
          <a:spcPts val="1900"/>
        </a:spcBef>
        <a:buFont typeface="Arial" panose="020B0604020202020204" pitchFamily="34" charset="0"/>
        <a:buChar char="•"/>
        <a:defRPr sz="6840" kern="1200">
          <a:solidFill>
            <a:schemeClr val="tx1"/>
          </a:solidFill>
          <a:latin typeface="+mn-lt"/>
          <a:ea typeface="+mn-ea"/>
          <a:cs typeface="+mn-cs"/>
        </a:defRPr>
      </a:lvl5pPr>
      <a:lvl6pPr marL="9555480" indent="-868680" algn="l" defTabSz="3474720" rtl="0" eaLnBrk="1" latinLnBrk="0" hangingPunct="1">
        <a:lnSpc>
          <a:spcPct val="90000"/>
        </a:lnSpc>
        <a:spcBef>
          <a:spcPts val="1900"/>
        </a:spcBef>
        <a:buFont typeface="Arial" panose="020B0604020202020204" pitchFamily="34" charset="0"/>
        <a:buChar char="•"/>
        <a:defRPr sz="6840" kern="1200">
          <a:solidFill>
            <a:schemeClr val="tx1"/>
          </a:solidFill>
          <a:latin typeface="+mn-lt"/>
          <a:ea typeface="+mn-ea"/>
          <a:cs typeface="+mn-cs"/>
        </a:defRPr>
      </a:lvl6pPr>
      <a:lvl7pPr marL="11292840" indent="-868680" algn="l" defTabSz="3474720" rtl="0" eaLnBrk="1" latinLnBrk="0" hangingPunct="1">
        <a:lnSpc>
          <a:spcPct val="90000"/>
        </a:lnSpc>
        <a:spcBef>
          <a:spcPts val="1900"/>
        </a:spcBef>
        <a:buFont typeface="Arial" panose="020B0604020202020204" pitchFamily="34" charset="0"/>
        <a:buChar char="•"/>
        <a:defRPr sz="6840" kern="1200">
          <a:solidFill>
            <a:schemeClr val="tx1"/>
          </a:solidFill>
          <a:latin typeface="+mn-lt"/>
          <a:ea typeface="+mn-ea"/>
          <a:cs typeface="+mn-cs"/>
        </a:defRPr>
      </a:lvl7pPr>
      <a:lvl8pPr marL="13030200" indent="-868680" algn="l" defTabSz="3474720" rtl="0" eaLnBrk="1" latinLnBrk="0" hangingPunct="1">
        <a:lnSpc>
          <a:spcPct val="90000"/>
        </a:lnSpc>
        <a:spcBef>
          <a:spcPts val="1900"/>
        </a:spcBef>
        <a:buFont typeface="Arial" panose="020B0604020202020204" pitchFamily="34" charset="0"/>
        <a:buChar char="•"/>
        <a:defRPr sz="6840" kern="1200">
          <a:solidFill>
            <a:schemeClr val="tx1"/>
          </a:solidFill>
          <a:latin typeface="+mn-lt"/>
          <a:ea typeface="+mn-ea"/>
          <a:cs typeface="+mn-cs"/>
        </a:defRPr>
      </a:lvl8pPr>
      <a:lvl9pPr marL="14767560" indent="-868680" algn="l" defTabSz="3474720" rtl="0" eaLnBrk="1" latinLnBrk="0" hangingPunct="1">
        <a:lnSpc>
          <a:spcPct val="90000"/>
        </a:lnSpc>
        <a:spcBef>
          <a:spcPts val="1900"/>
        </a:spcBef>
        <a:buFont typeface="Arial" panose="020B0604020202020204" pitchFamily="34" charset="0"/>
        <a:buChar char="•"/>
        <a:defRPr sz="6840" kern="1200">
          <a:solidFill>
            <a:schemeClr val="tx1"/>
          </a:solidFill>
          <a:latin typeface="+mn-lt"/>
          <a:ea typeface="+mn-ea"/>
          <a:cs typeface="+mn-cs"/>
        </a:defRPr>
      </a:lvl9pPr>
    </p:bodyStyle>
    <p:otherStyle>
      <a:defPPr>
        <a:defRPr lang="en-US"/>
      </a:defPPr>
      <a:lvl1pPr marL="0" algn="l" defTabSz="3474720" rtl="0" eaLnBrk="1" latinLnBrk="0" hangingPunct="1">
        <a:defRPr sz="6840" kern="1200">
          <a:solidFill>
            <a:schemeClr val="tx1"/>
          </a:solidFill>
          <a:latin typeface="+mn-lt"/>
          <a:ea typeface="+mn-ea"/>
          <a:cs typeface="+mn-cs"/>
        </a:defRPr>
      </a:lvl1pPr>
      <a:lvl2pPr marL="1737360" algn="l" defTabSz="3474720" rtl="0" eaLnBrk="1" latinLnBrk="0" hangingPunct="1">
        <a:defRPr sz="6840" kern="1200">
          <a:solidFill>
            <a:schemeClr val="tx1"/>
          </a:solidFill>
          <a:latin typeface="+mn-lt"/>
          <a:ea typeface="+mn-ea"/>
          <a:cs typeface="+mn-cs"/>
        </a:defRPr>
      </a:lvl2pPr>
      <a:lvl3pPr marL="3474720" algn="l" defTabSz="3474720" rtl="0" eaLnBrk="1" latinLnBrk="0" hangingPunct="1">
        <a:defRPr sz="6840" kern="1200">
          <a:solidFill>
            <a:schemeClr val="tx1"/>
          </a:solidFill>
          <a:latin typeface="+mn-lt"/>
          <a:ea typeface="+mn-ea"/>
          <a:cs typeface="+mn-cs"/>
        </a:defRPr>
      </a:lvl3pPr>
      <a:lvl4pPr marL="5212080" algn="l" defTabSz="3474720" rtl="0" eaLnBrk="1" latinLnBrk="0" hangingPunct="1">
        <a:defRPr sz="6840" kern="1200">
          <a:solidFill>
            <a:schemeClr val="tx1"/>
          </a:solidFill>
          <a:latin typeface="+mn-lt"/>
          <a:ea typeface="+mn-ea"/>
          <a:cs typeface="+mn-cs"/>
        </a:defRPr>
      </a:lvl4pPr>
      <a:lvl5pPr marL="6949440" algn="l" defTabSz="3474720" rtl="0" eaLnBrk="1" latinLnBrk="0" hangingPunct="1">
        <a:defRPr sz="6840" kern="1200">
          <a:solidFill>
            <a:schemeClr val="tx1"/>
          </a:solidFill>
          <a:latin typeface="+mn-lt"/>
          <a:ea typeface="+mn-ea"/>
          <a:cs typeface="+mn-cs"/>
        </a:defRPr>
      </a:lvl5pPr>
      <a:lvl6pPr marL="8686800" algn="l" defTabSz="3474720" rtl="0" eaLnBrk="1" latinLnBrk="0" hangingPunct="1">
        <a:defRPr sz="6840" kern="1200">
          <a:solidFill>
            <a:schemeClr val="tx1"/>
          </a:solidFill>
          <a:latin typeface="+mn-lt"/>
          <a:ea typeface="+mn-ea"/>
          <a:cs typeface="+mn-cs"/>
        </a:defRPr>
      </a:lvl6pPr>
      <a:lvl7pPr marL="10424160" algn="l" defTabSz="3474720" rtl="0" eaLnBrk="1" latinLnBrk="0" hangingPunct="1">
        <a:defRPr sz="6840" kern="1200">
          <a:solidFill>
            <a:schemeClr val="tx1"/>
          </a:solidFill>
          <a:latin typeface="+mn-lt"/>
          <a:ea typeface="+mn-ea"/>
          <a:cs typeface="+mn-cs"/>
        </a:defRPr>
      </a:lvl7pPr>
      <a:lvl8pPr marL="12161520" algn="l" defTabSz="3474720" rtl="0" eaLnBrk="1" latinLnBrk="0" hangingPunct="1">
        <a:defRPr sz="6840" kern="1200">
          <a:solidFill>
            <a:schemeClr val="tx1"/>
          </a:solidFill>
          <a:latin typeface="+mn-lt"/>
          <a:ea typeface="+mn-ea"/>
          <a:cs typeface="+mn-cs"/>
        </a:defRPr>
      </a:lvl8pPr>
      <a:lvl9pPr marL="13898880" algn="l" defTabSz="3474720" rtl="0" eaLnBrk="1" latinLnBrk="0" hangingPunct="1">
        <a:defRPr sz="68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13" Type="http://schemas.openxmlformats.org/officeDocument/2006/relationships/image" Target="../media/image12.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jpeg"/><Relationship Id="rId2" Type="http://schemas.openxmlformats.org/officeDocument/2006/relationships/image" Target="../media/image1.JPG"/><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png"/><Relationship Id="rId1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35000"/>
            <a:lum/>
          </a:blip>
          <a:srcRect/>
          <a:stretch>
            <a:fillRect l="-15000" r="-5000"/>
          </a:stretch>
        </a:blipFill>
        <a:effectLst/>
      </p:bgPr>
    </p:bg>
    <p:spTree>
      <p:nvGrpSpPr>
        <p:cNvPr id="1" name=""/>
        <p:cNvGrpSpPr/>
        <p:nvPr/>
      </p:nvGrpSpPr>
      <p:grpSpPr>
        <a:xfrm>
          <a:off x="0" y="0"/>
          <a:ext cx="0" cy="0"/>
          <a:chOff x="0" y="0"/>
          <a:chExt cx="0" cy="0"/>
        </a:xfrm>
      </p:grpSpPr>
      <p:sp>
        <p:nvSpPr>
          <p:cNvPr id="5" name="TextBox 4"/>
          <p:cNvSpPr txBox="1"/>
          <p:nvPr/>
        </p:nvSpPr>
        <p:spPr>
          <a:xfrm>
            <a:off x="4696278" y="882303"/>
            <a:ext cx="25363546" cy="1261884"/>
          </a:xfrm>
          <a:prstGeom prst="rect">
            <a:avLst/>
          </a:prstGeom>
          <a:noFill/>
        </p:spPr>
        <p:txBody>
          <a:bodyPr wrap="none" rtlCol="0">
            <a:spAutoFit/>
          </a:bodyPr>
          <a:lstStyle/>
          <a:p>
            <a:r>
              <a:rPr lang="en-US" sz="7600" dirty="0"/>
              <a:t>Systemic Analysis of Biological Data from an Isogenic Maize Line</a:t>
            </a:r>
          </a:p>
        </p:txBody>
      </p:sp>
      <p:sp>
        <p:nvSpPr>
          <p:cNvPr id="6" name="TextBox 5"/>
          <p:cNvSpPr txBox="1"/>
          <p:nvPr/>
        </p:nvSpPr>
        <p:spPr>
          <a:xfrm>
            <a:off x="9993949" y="2285659"/>
            <a:ext cx="14757823" cy="750205"/>
          </a:xfrm>
          <a:prstGeom prst="rect">
            <a:avLst/>
          </a:prstGeom>
          <a:noFill/>
        </p:spPr>
        <p:txBody>
          <a:bodyPr wrap="none" rtlCol="0">
            <a:spAutoFit/>
          </a:bodyPr>
          <a:lstStyle/>
          <a:p>
            <a:r>
              <a:rPr lang="en-US" sz="4275" dirty="0"/>
              <a:t>Merritt </a:t>
            </a:r>
            <a:r>
              <a:rPr lang="en-US" sz="4275" dirty="0" err="1"/>
              <a:t>Bryer</a:t>
            </a:r>
            <a:r>
              <a:rPr lang="en-US" sz="4275" dirty="0"/>
              <a:t> Burch, Boris </a:t>
            </a:r>
            <a:r>
              <a:rPr lang="en-US" sz="4275" dirty="0" err="1"/>
              <a:t>Shmagin</a:t>
            </a:r>
            <a:r>
              <a:rPr lang="en-US" sz="4275" dirty="0"/>
              <a:t>, </a:t>
            </a:r>
            <a:r>
              <a:rPr lang="en-US" sz="4275" dirty="0" err="1"/>
              <a:t>Vivek</a:t>
            </a:r>
            <a:r>
              <a:rPr lang="en-US" sz="4275" dirty="0"/>
              <a:t> Shrestha, Donald Auger</a:t>
            </a:r>
          </a:p>
        </p:txBody>
      </p:sp>
      <p:sp>
        <p:nvSpPr>
          <p:cNvPr id="7" name="TextBox 6"/>
          <p:cNvSpPr txBox="1"/>
          <p:nvPr/>
        </p:nvSpPr>
        <p:spPr>
          <a:xfrm>
            <a:off x="7645376" y="3031246"/>
            <a:ext cx="19490977" cy="677108"/>
          </a:xfrm>
          <a:prstGeom prst="rect">
            <a:avLst/>
          </a:prstGeom>
          <a:noFill/>
        </p:spPr>
        <p:txBody>
          <a:bodyPr wrap="none" rtlCol="0">
            <a:spAutoFit/>
          </a:bodyPr>
          <a:lstStyle/>
          <a:p>
            <a:r>
              <a:rPr lang="en-US" sz="3800" dirty="0"/>
              <a:t>Department of Biology and Microbiology, South Dakota State University, Brookings SD 57006, USA</a:t>
            </a:r>
          </a:p>
        </p:txBody>
      </p:sp>
      <p:sp>
        <p:nvSpPr>
          <p:cNvPr id="12" name="TextBox 11"/>
          <p:cNvSpPr txBox="1"/>
          <p:nvPr/>
        </p:nvSpPr>
        <p:spPr>
          <a:xfrm>
            <a:off x="12929737" y="4685689"/>
            <a:ext cx="21131665" cy="859536"/>
          </a:xfrm>
          <a:prstGeom prst="rect">
            <a:avLst/>
          </a:prstGeom>
          <a:noFill/>
          <a:ln>
            <a:solidFill>
              <a:schemeClr val="tx1"/>
            </a:solidFill>
          </a:ln>
        </p:spPr>
        <p:txBody>
          <a:bodyPr wrap="square" rtlCol="0">
            <a:spAutoFit/>
          </a:bodyPr>
          <a:lstStyle/>
          <a:p>
            <a:pPr algn="ctr"/>
            <a:r>
              <a:rPr lang="en-US" sz="4750" dirty="0"/>
              <a:t>Results</a:t>
            </a:r>
          </a:p>
        </p:txBody>
      </p:sp>
      <p:pic>
        <p:nvPicPr>
          <p:cNvPr id="17" name="Picture 16"/>
          <p:cNvPicPr>
            <a:picLocks noChangeAspect="1"/>
          </p:cNvPicPr>
          <p:nvPr/>
        </p:nvPicPr>
        <p:blipFill>
          <a:blip r:embed="rId3"/>
          <a:stretch>
            <a:fillRect/>
          </a:stretch>
        </p:blipFill>
        <p:spPr>
          <a:xfrm>
            <a:off x="1404056" y="732112"/>
            <a:ext cx="2187404" cy="3281106"/>
          </a:xfrm>
          <a:prstGeom prst="rect">
            <a:avLst/>
          </a:prstGeom>
        </p:spPr>
      </p:pic>
      <p:sp>
        <p:nvSpPr>
          <p:cNvPr id="9" name="TextBox 8"/>
          <p:cNvSpPr txBox="1"/>
          <p:nvPr/>
        </p:nvSpPr>
        <p:spPr>
          <a:xfrm>
            <a:off x="449814" y="18350515"/>
            <a:ext cx="11581856" cy="855171"/>
          </a:xfrm>
          <a:prstGeom prst="rect">
            <a:avLst/>
          </a:prstGeom>
          <a:noFill/>
          <a:ln>
            <a:solidFill>
              <a:schemeClr val="tx1"/>
            </a:solidFill>
          </a:ln>
        </p:spPr>
        <p:txBody>
          <a:bodyPr wrap="square" rtlCol="0">
            <a:spAutoFit/>
          </a:bodyPr>
          <a:lstStyle/>
          <a:p>
            <a:pPr algn="ctr"/>
            <a:r>
              <a:rPr lang="en-US" sz="4750" dirty="0"/>
              <a:t>Materials and Methods</a:t>
            </a:r>
          </a:p>
        </p:txBody>
      </p:sp>
      <p:sp>
        <p:nvSpPr>
          <p:cNvPr id="14" name="TextBox 13"/>
          <p:cNvSpPr txBox="1"/>
          <p:nvPr/>
        </p:nvSpPr>
        <p:spPr>
          <a:xfrm>
            <a:off x="449814" y="4687872"/>
            <a:ext cx="11581856" cy="855171"/>
          </a:xfrm>
          <a:prstGeom prst="rect">
            <a:avLst/>
          </a:prstGeom>
          <a:noFill/>
          <a:ln>
            <a:solidFill>
              <a:schemeClr val="tx1"/>
            </a:solidFill>
          </a:ln>
        </p:spPr>
        <p:txBody>
          <a:bodyPr wrap="square" rtlCol="0">
            <a:spAutoFit/>
          </a:bodyPr>
          <a:lstStyle/>
          <a:p>
            <a:pPr algn="ctr"/>
            <a:r>
              <a:rPr lang="en-US" sz="4750" dirty="0"/>
              <a:t>Introduction &amp; Background</a:t>
            </a:r>
          </a:p>
        </p:txBody>
      </p:sp>
      <p:sp>
        <p:nvSpPr>
          <p:cNvPr id="20" name="TextBox 19"/>
          <p:cNvSpPr txBox="1"/>
          <p:nvPr/>
        </p:nvSpPr>
        <p:spPr>
          <a:xfrm>
            <a:off x="449814" y="5988475"/>
            <a:ext cx="11581856" cy="11860939"/>
          </a:xfrm>
          <a:prstGeom prst="rect">
            <a:avLst/>
          </a:prstGeom>
          <a:noFill/>
        </p:spPr>
        <p:txBody>
          <a:bodyPr wrap="square" rtlCol="0">
            <a:spAutoFit/>
          </a:bodyPr>
          <a:lstStyle/>
          <a:p>
            <a:pPr algn="just"/>
            <a:r>
              <a:rPr lang="en-US" sz="3325" b="1" u="sng" dirty="0"/>
              <a:t>Doubled-Haploids (DH)</a:t>
            </a:r>
          </a:p>
          <a:p>
            <a:pPr marL="434334" indent="-434334" algn="just">
              <a:buFont typeface="Arial" panose="020B0604020202020204" pitchFamily="34" charset="0"/>
              <a:buChar char="•"/>
            </a:pPr>
            <a:r>
              <a:rPr lang="en-US" sz="3325" dirty="0"/>
              <a:t>Monoploid plants can chemically or naturally </a:t>
            </a:r>
            <a:r>
              <a:rPr lang="en-US" sz="3325" dirty="0" err="1"/>
              <a:t>diploidize</a:t>
            </a:r>
            <a:r>
              <a:rPr lang="en-US" sz="3325" dirty="0"/>
              <a:t> to create completely homozygous progeny so that both parent and progeny are identical genotypically and phenotypically</a:t>
            </a:r>
          </a:p>
          <a:p>
            <a:pPr marL="434334" indent="-434334" algn="just">
              <a:buFont typeface="Arial" panose="020B0604020202020204" pitchFamily="34" charset="0"/>
              <a:buChar char="•"/>
            </a:pPr>
            <a:r>
              <a:rPr lang="en-US" sz="3325" dirty="0"/>
              <a:t>DH maize is useful in creating inbred lines for breeding programs to produce hybrids</a:t>
            </a:r>
          </a:p>
          <a:p>
            <a:pPr marL="434334" indent="-434334" algn="just">
              <a:buFont typeface="Arial" panose="020B0604020202020204" pitchFamily="34" charset="0"/>
              <a:buChar char="•"/>
            </a:pPr>
            <a:r>
              <a:rPr lang="en-US" sz="3325" dirty="0"/>
              <a:t>Sprague et al., (1960) demonstrated that polymorphisms in quantitative traits among DH maize emerged at a faster rate than the known rate of discrete mutations</a:t>
            </a:r>
          </a:p>
          <a:p>
            <a:pPr marL="434334" indent="-434334" algn="just">
              <a:buFont typeface="Arial" panose="020B0604020202020204" pitchFamily="34" charset="0"/>
              <a:buChar char="•"/>
            </a:pPr>
            <a:r>
              <a:rPr lang="en-US" sz="3325" dirty="0"/>
              <a:t>Genetic breakdown of inbred-stocks could be detrimental to breeders, farmers, and researchers</a:t>
            </a:r>
          </a:p>
          <a:p>
            <a:pPr algn="just"/>
            <a:endParaRPr lang="en-US" sz="3325" dirty="0"/>
          </a:p>
          <a:p>
            <a:pPr algn="just"/>
            <a:r>
              <a:rPr lang="en-US" sz="3325" b="1" u="sng" dirty="0"/>
              <a:t>Principal Component Analysis (PCA)</a:t>
            </a:r>
          </a:p>
          <a:p>
            <a:pPr marL="434334" indent="-434334" algn="just">
              <a:buFont typeface="Arial" panose="020B0604020202020204" pitchFamily="34" charset="0"/>
              <a:buChar char="•"/>
            </a:pPr>
            <a:r>
              <a:rPr lang="en-US" sz="3325" dirty="0"/>
              <a:t>PCA is a statistical technique used to summarize systematic patterns of variation into a small number of subsets, called principal components</a:t>
            </a:r>
          </a:p>
          <a:p>
            <a:pPr marL="434334" indent="-434334" algn="just">
              <a:buFont typeface="Arial" panose="020B0604020202020204" pitchFamily="34" charset="0"/>
              <a:buChar char="•"/>
            </a:pPr>
            <a:r>
              <a:rPr lang="en-US" sz="3325" dirty="0"/>
              <a:t>These principal components are combinations of measured traits whose variability explains a majority of the relationships in our data</a:t>
            </a:r>
          </a:p>
          <a:p>
            <a:pPr marL="434334" indent="-434334" algn="just">
              <a:buFont typeface="Arial" panose="020B0604020202020204" pitchFamily="34" charset="0"/>
              <a:buChar char="•"/>
            </a:pPr>
            <a:r>
              <a:rPr lang="en-US" sz="3325" dirty="0"/>
              <a:t>These analyses are useful when attempting to explain patterns in a population based on multiple variables, unlike single variable statistical techniques like 1/2-way ANOVAS or mixed effect models</a:t>
            </a:r>
          </a:p>
        </p:txBody>
      </p: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43990" y="19415415"/>
            <a:ext cx="10193504" cy="8987006"/>
          </a:xfrm>
          <a:prstGeom prst="rect">
            <a:avLst/>
          </a:prstGeom>
        </p:spPr>
      </p:pic>
      <p:sp>
        <p:nvSpPr>
          <p:cNvPr id="15" name="TextBox 14"/>
          <p:cNvSpPr txBox="1"/>
          <p:nvPr/>
        </p:nvSpPr>
        <p:spPr>
          <a:xfrm>
            <a:off x="449814" y="28609273"/>
            <a:ext cx="11692223" cy="2142125"/>
          </a:xfrm>
          <a:prstGeom prst="rect">
            <a:avLst/>
          </a:prstGeom>
          <a:noFill/>
        </p:spPr>
        <p:txBody>
          <a:bodyPr wrap="square" rtlCol="0">
            <a:spAutoFit/>
          </a:bodyPr>
          <a:lstStyle/>
          <a:p>
            <a:pPr algn="just"/>
            <a:r>
              <a:rPr lang="en-US" sz="3330" dirty="0"/>
              <a:t>Fig. 2: A single-seed descent line created from a B73 doubled-haploid plant was sequentially self-pollinated. Generation 3 (S3) seeds were randomly selected to create ten separate DH lineages. These lineages were advanced and assessed for quantitative traits. </a:t>
            </a:r>
          </a:p>
        </p:txBody>
      </p:sp>
      <p:sp>
        <p:nvSpPr>
          <p:cNvPr id="21" name="TextBox 20"/>
          <p:cNvSpPr txBox="1"/>
          <p:nvPr/>
        </p:nvSpPr>
        <p:spPr>
          <a:xfrm>
            <a:off x="449814" y="38731737"/>
            <a:ext cx="11581856" cy="3679469"/>
          </a:xfrm>
          <a:prstGeom prst="rect">
            <a:avLst/>
          </a:prstGeom>
          <a:noFill/>
        </p:spPr>
        <p:txBody>
          <a:bodyPr wrap="square" rtlCol="0">
            <a:spAutoFit/>
          </a:bodyPr>
          <a:lstStyle/>
          <a:p>
            <a:pPr marL="457193" indent="-457193" algn="just">
              <a:buFont typeface="Arial" panose="020B0604020202020204" pitchFamily="34" charset="0"/>
              <a:buChar char="•"/>
            </a:pPr>
            <a:r>
              <a:rPr lang="en-US" sz="3330" dirty="0"/>
              <a:t>In the summer of 2014 all ten lineages, with two or more generations, were grown at SDSU in randomized blocks. </a:t>
            </a:r>
          </a:p>
          <a:p>
            <a:pPr marL="457193" indent="-457193">
              <a:buFont typeface="Arial" panose="020B0604020202020204" pitchFamily="34" charset="0"/>
              <a:buChar char="•"/>
            </a:pPr>
            <a:r>
              <a:rPr lang="en-US" sz="3330" dirty="0"/>
              <a:t>The data were then centered and scaled before PCA</a:t>
            </a:r>
          </a:p>
          <a:p>
            <a:pPr marL="457193" indent="-457193">
              <a:buFont typeface="Arial" panose="020B0604020202020204" pitchFamily="34" charset="0"/>
              <a:buChar char="•"/>
            </a:pPr>
            <a:r>
              <a:rPr lang="en-US" sz="3330" dirty="0"/>
              <a:t>Factor analysis on was done on five dimensions with an orthogonal rotation</a:t>
            </a:r>
          </a:p>
          <a:p>
            <a:pPr marL="457193" indent="-457193" algn="just">
              <a:buFont typeface="Arial" panose="020B0604020202020204" pitchFamily="34" charset="0"/>
              <a:buChar char="•"/>
            </a:pPr>
            <a:r>
              <a:rPr lang="en-US" sz="3330" dirty="0"/>
              <a:t>Data visualization and analysis was performed in the psych, ggplot2, and </a:t>
            </a:r>
            <a:r>
              <a:rPr lang="en-US" sz="3330" dirty="0" err="1"/>
              <a:t>factoextra</a:t>
            </a:r>
            <a:r>
              <a:rPr lang="en-US" sz="3330" dirty="0"/>
              <a:t> packages in R Studio (V: 3.3.2)</a:t>
            </a:r>
          </a:p>
        </p:txBody>
      </p:sp>
      <p:sp>
        <p:nvSpPr>
          <p:cNvPr id="26" name="TextBox 25"/>
          <p:cNvSpPr txBox="1"/>
          <p:nvPr/>
        </p:nvSpPr>
        <p:spPr>
          <a:xfrm>
            <a:off x="13202899" y="11677539"/>
            <a:ext cx="10058400" cy="1292662"/>
          </a:xfrm>
          <a:prstGeom prst="rect">
            <a:avLst/>
          </a:prstGeom>
          <a:noFill/>
        </p:spPr>
        <p:txBody>
          <a:bodyPr wrap="square" rtlCol="0">
            <a:spAutoFit/>
          </a:bodyPr>
          <a:lstStyle/>
          <a:p>
            <a:pPr algn="just"/>
            <a:r>
              <a:rPr lang="en-US" sz="2600" dirty="0"/>
              <a:t>Fig 3: Scree plot showing the percentage of explained variances and the number of dimensions. A total of  5 dimensions, equivalent to 73% of the variance would be sufficient in explaining the data. </a:t>
            </a:r>
          </a:p>
        </p:txBody>
      </p:sp>
      <p:sp>
        <p:nvSpPr>
          <p:cNvPr id="28" name="TextBox 27"/>
          <p:cNvSpPr txBox="1"/>
          <p:nvPr/>
        </p:nvSpPr>
        <p:spPr>
          <a:xfrm>
            <a:off x="24003817" y="33729041"/>
            <a:ext cx="10057585" cy="859536"/>
          </a:xfrm>
          <a:prstGeom prst="rect">
            <a:avLst/>
          </a:prstGeom>
          <a:noFill/>
          <a:ln>
            <a:solidFill>
              <a:schemeClr val="tx1"/>
            </a:solidFill>
          </a:ln>
        </p:spPr>
        <p:txBody>
          <a:bodyPr wrap="square" rtlCol="0">
            <a:spAutoFit/>
          </a:bodyPr>
          <a:lstStyle/>
          <a:p>
            <a:pPr algn="ctr"/>
            <a:r>
              <a:rPr lang="en-US" sz="4750" dirty="0"/>
              <a:t>Future Work</a:t>
            </a:r>
          </a:p>
        </p:txBody>
      </p:sp>
      <p:sp>
        <p:nvSpPr>
          <p:cNvPr id="29" name="TextBox 28"/>
          <p:cNvSpPr txBox="1"/>
          <p:nvPr/>
        </p:nvSpPr>
        <p:spPr>
          <a:xfrm>
            <a:off x="24003817" y="37919564"/>
            <a:ext cx="10057585" cy="859536"/>
          </a:xfrm>
          <a:prstGeom prst="rect">
            <a:avLst/>
          </a:prstGeom>
          <a:noFill/>
          <a:ln>
            <a:solidFill>
              <a:schemeClr val="tx1"/>
            </a:solidFill>
          </a:ln>
        </p:spPr>
        <p:txBody>
          <a:bodyPr wrap="square" rtlCol="0">
            <a:spAutoFit/>
          </a:bodyPr>
          <a:lstStyle/>
          <a:p>
            <a:pPr algn="ctr"/>
            <a:r>
              <a:rPr lang="en-US" sz="4750" dirty="0"/>
              <a:t>Acknowledgements</a:t>
            </a:r>
          </a:p>
        </p:txBody>
      </p:sp>
      <p:sp>
        <p:nvSpPr>
          <p:cNvPr id="30" name="TextBox 29"/>
          <p:cNvSpPr txBox="1"/>
          <p:nvPr/>
        </p:nvSpPr>
        <p:spPr>
          <a:xfrm>
            <a:off x="13030107" y="33729041"/>
            <a:ext cx="10057585" cy="859536"/>
          </a:xfrm>
          <a:prstGeom prst="rect">
            <a:avLst/>
          </a:prstGeom>
          <a:noFill/>
          <a:ln>
            <a:solidFill>
              <a:schemeClr val="tx1"/>
            </a:solidFill>
          </a:ln>
        </p:spPr>
        <p:txBody>
          <a:bodyPr wrap="square" rtlCol="0">
            <a:spAutoFit/>
          </a:bodyPr>
          <a:lstStyle/>
          <a:p>
            <a:pPr algn="ctr"/>
            <a:r>
              <a:rPr lang="en-US" sz="4750" dirty="0"/>
              <a:t>Conclusions</a:t>
            </a:r>
          </a:p>
        </p:txBody>
      </p:sp>
      <p:sp>
        <p:nvSpPr>
          <p:cNvPr id="31" name="TextBox 30"/>
          <p:cNvSpPr txBox="1"/>
          <p:nvPr/>
        </p:nvSpPr>
        <p:spPr>
          <a:xfrm>
            <a:off x="23834639" y="11677541"/>
            <a:ext cx="10058400" cy="1692771"/>
          </a:xfrm>
          <a:prstGeom prst="rect">
            <a:avLst/>
          </a:prstGeom>
          <a:noFill/>
        </p:spPr>
        <p:txBody>
          <a:bodyPr wrap="square" rtlCol="0">
            <a:spAutoFit/>
          </a:bodyPr>
          <a:lstStyle/>
          <a:p>
            <a:pPr algn="just"/>
            <a:r>
              <a:rPr lang="en-US" sz="2600" dirty="0"/>
              <a:t>Fig 4: Bar chart showing the percent variance contribution of each trait to Dimension (principal component) 1. Dimension 1 accounts for 27% of the variability in the data. The days to silk and pollination, along with the average kernel weight are extremely important in explaining the data.</a:t>
            </a:r>
          </a:p>
        </p:txBody>
      </p:sp>
      <p:sp>
        <p:nvSpPr>
          <p:cNvPr id="34" name="TextBox 33"/>
          <p:cNvSpPr txBox="1"/>
          <p:nvPr/>
        </p:nvSpPr>
        <p:spPr>
          <a:xfrm>
            <a:off x="13185605" y="19253642"/>
            <a:ext cx="10092988" cy="2092881"/>
          </a:xfrm>
          <a:prstGeom prst="rect">
            <a:avLst/>
          </a:prstGeom>
          <a:noFill/>
        </p:spPr>
        <p:txBody>
          <a:bodyPr wrap="square" rtlCol="0">
            <a:spAutoFit/>
          </a:bodyPr>
          <a:lstStyle/>
          <a:p>
            <a:pPr algn="just"/>
            <a:r>
              <a:rPr lang="en-US" sz="2600" dirty="0"/>
              <a:t>Fig 5: A factor map showing the relative importance of each individual in the first two dimensions of the PCA. In this map, no true clustering is observed, potentially due to this data being collected on genetically similar plants. Influential observations correspond to some sequentially self-pollenated DH lineages.</a:t>
            </a:r>
          </a:p>
        </p:txBody>
      </p:sp>
      <p:sp>
        <p:nvSpPr>
          <p:cNvPr id="35" name="TextBox 34"/>
          <p:cNvSpPr txBox="1"/>
          <p:nvPr/>
        </p:nvSpPr>
        <p:spPr>
          <a:xfrm>
            <a:off x="23834639" y="19253642"/>
            <a:ext cx="10058400" cy="2092881"/>
          </a:xfrm>
          <a:prstGeom prst="rect">
            <a:avLst/>
          </a:prstGeom>
          <a:noFill/>
        </p:spPr>
        <p:txBody>
          <a:bodyPr wrap="square" rtlCol="0">
            <a:spAutoFit/>
          </a:bodyPr>
          <a:lstStyle/>
          <a:p>
            <a:pPr algn="just"/>
            <a:r>
              <a:rPr lang="en-US" sz="2600" dirty="0"/>
              <a:t>Fig 6: A biplot displaying our traits and their relative contribution in explaining the data’s variance in the first two dimensions along with the individuals. Positively correlated variables are grouped together, negatively correlated variables are on opposite sides of the plot origin, and the distance between variables measures their quality.</a:t>
            </a:r>
          </a:p>
        </p:txBody>
      </p:sp>
      <p:sp>
        <p:nvSpPr>
          <p:cNvPr id="36" name="TextBox 35"/>
          <p:cNvSpPr txBox="1"/>
          <p:nvPr/>
        </p:nvSpPr>
        <p:spPr>
          <a:xfrm>
            <a:off x="12929737" y="34846925"/>
            <a:ext cx="10258325" cy="8291501"/>
          </a:xfrm>
          <a:prstGeom prst="rect">
            <a:avLst/>
          </a:prstGeom>
          <a:noFill/>
        </p:spPr>
        <p:txBody>
          <a:bodyPr wrap="square" rtlCol="0">
            <a:spAutoFit/>
          </a:bodyPr>
          <a:lstStyle/>
          <a:p>
            <a:pPr marL="457193" indent="-457193" algn="just">
              <a:buFont typeface="Arial" panose="020B0604020202020204" pitchFamily="34" charset="0"/>
              <a:buChar char="•"/>
            </a:pPr>
            <a:r>
              <a:rPr lang="en-US" sz="3330" dirty="0"/>
              <a:t>Biplots showed that days to silk and pollen emergence, and average kernel weight were the most important in our data</a:t>
            </a:r>
          </a:p>
          <a:p>
            <a:pPr marL="457193" indent="-457193" algn="just">
              <a:buFont typeface="Arial" panose="020B0604020202020204" pitchFamily="34" charset="0"/>
              <a:buChar char="•"/>
            </a:pPr>
            <a:r>
              <a:rPr lang="en-US" sz="3330" dirty="0"/>
              <a:t>Reduction of our data to these few traits for future analyses would be useful in explaining patterns in our population as a whole</a:t>
            </a:r>
          </a:p>
          <a:p>
            <a:pPr marL="457193" indent="-457193" algn="just">
              <a:buFont typeface="Arial" panose="020B0604020202020204" pitchFamily="34" charset="0"/>
              <a:buChar char="•"/>
            </a:pPr>
            <a:r>
              <a:rPr lang="en-US" sz="3330" dirty="0"/>
              <a:t>Explaining individual lineages, however, and their heritable changes in advanced self-pollinated generations might not work in PCA or other multivariate analyses</a:t>
            </a:r>
          </a:p>
          <a:p>
            <a:pPr marL="457193" indent="-457193" algn="just">
              <a:buFont typeface="Arial" panose="020B0604020202020204" pitchFamily="34" charset="0"/>
              <a:buChar char="•"/>
            </a:pPr>
            <a:r>
              <a:rPr lang="en-US" sz="3330" dirty="0"/>
              <a:t>No clustering of individuals within traits is observed in Fig 5 &amp; 6, suggests that our DH data may have too little variance to find any large relationships</a:t>
            </a:r>
          </a:p>
          <a:p>
            <a:pPr marL="457193" indent="-457193" algn="just">
              <a:buFont typeface="Arial" panose="020B0604020202020204" pitchFamily="34" charset="0"/>
              <a:buChar char="•"/>
            </a:pPr>
            <a:r>
              <a:rPr lang="en-US" sz="3330" dirty="0"/>
              <a:t>Factor analysis helped to correlate the data more efficiently and found previously unseen trends in the data (Fig. 8 &amp; Fig 9)</a:t>
            </a:r>
          </a:p>
        </p:txBody>
      </p:sp>
      <p:sp>
        <p:nvSpPr>
          <p:cNvPr id="37" name="TextBox 36"/>
          <p:cNvSpPr txBox="1"/>
          <p:nvPr/>
        </p:nvSpPr>
        <p:spPr>
          <a:xfrm>
            <a:off x="24003815" y="34750709"/>
            <a:ext cx="10057586" cy="2654573"/>
          </a:xfrm>
          <a:prstGeom prst="rect">
            <a:avLst/>
          </a:prstGeom>
          <a:noFill/>
        </p:spPr>
        <p:txBody>
          <a:bodyPr wrap="square" rtlCol="0">
            <a:spAutoFit/>
          </a:bodyPr>
          <a:lstStyle/>
          <a:p>
            <a:pPr marL="457193" indent="-457193" algn="just">
              <a:buFont typeface="Arial" panose="020B0604020202020204" pitchFamily="34" charset="0"/>
              <a:buChar char="•"/>
            </a:pPr>
            <a:r>
              <a:rPr lang="en-US" sz="3330" dirty="0"/>
              <a:t>Perform </a:t>
            </a:r>
            <a:r>
              <a:rPr lang="en-US" sz="3330" dirty="0" err="1"/>
              <a:t>RNAseq</a:t>
            </a:r>
            <a:r>
              <a:rPr lang="en-US" sz="3330" dirty="0"/>
              <a:t> on lineages that show significant, heritable changes in quantitative traits to determine genetic and epigenetic influences on DH genes</a:t>
            </a:r>
          </a:p>
          <a:p>
            <a:pPr marL="457193" indent="-457193">
              <a:buFont typeface="Arial" panose="020B0604020202020204" pitchFamily="34" charset="0"/>
              <a:buChar char="•"/>
            </a:pPr>
            <a:r>
              <a:rPr lang="en-US" sz="3330" dirty="0"/>
              <a:t>Do PCA on partial study replicates from 2015 and 2016 </a:t>
            </a:r>
          </a:p>
          <a:p>
            <a:pPr marL="457193" indent="-457193">
              <a:buFont typeface="Arial" panose="020B0604020202020204" pitchFamily="34" charset="0"/>
              <a:buChar char="•"/>
            </a:pPr>
            <a:r>
              <a:rPr lang="en-US" sz="3330" dirty="0"/>
              <a:t>Do cluster analysis of our traits and lineages</a:t>
            </a:r>
          </a:p>
        </p:txBody>
      </p:sp>
      <p:pic>
        <p:nvPicPr>
          <p:cNvPr id="38" name="Picture 3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4042301" y="39058802"/>
            <a:ext cx="3780467" cy="1954527"/>
          </a:xfrm>
          <a:prstGeom prst="rect">
            <a:avLst/>
          </a:prstGeom>
        </p:spPr>
      </p:pic>
      <p:sp>
        <p:nvSpPr>
          <p:cNvPr id="39" name="TextBox 38"/>
          <p:cNvSpPr txBox="1"/>
          <p:nvPr/>
        </p:nvSpPr>
        <p:spPr>
          <a:xfrm>
            <a:off x="27988760" y="39113914"/>
            <a:ext cx="6071564" cy="2142125"/>
          </a:xfrm>
          <a:prstGeom prst="rect">
            <a:avLst/>
          </a:prstGeom>
          <a:noFill/>
        </p:spPr>
        <p:txBody>
          <a:bodyPr wrap="square" rtlCol="0">
            <a:spAutoFit/>
          </a:bodyPr>
          <a:lstStyle/>
          <a:p>
            <a:pPr algn="just"/>
            <a:r>
              <a:rPr lang="en-US" sz="3330" dirty="0"/>
              <a:t>Doubled-haploid plants were produced by Akio Kato and provided by Jim Birchler (University of Missouri) </a:t>
            </a:r>
          </a:p>
        </p:txBody>
      </p:sp>
      <p:sp>
        <p:nvSpPr>
          <p:cNvPr id="13" name="TextBox 12"/>
          <p:cNvSpPr txBox="1"/>
          <p:nvPr/>
        </p:nvSpPr>
        <p:spPr>
          <a:xfrm>
            <a:off x="23995429" y="41268315"/>
            <a:ext cx="10044601" cy="1117229"/>
          </a:xfrm>
          <a:prstGeom prst="rect">
            <a:avLst/>
          </a:prstGeom>
          <a:noFill/>
        </p:spPr>
        <p:txBody>
          <a:bodyPr wrap="square" rtlCol="0">
            <a:spAutoFit/>
          </a:bodyPr>
          <a:lstStyle/>
          <a:p>
            <a:pPr algn="just"/>
            <a:r>
              <a:rPr lang="en-US" sz="3330" dirty="0"/>
              <a:t>This research was funded by the SDSU Agriculture Experiment Station</a:t>
            </a:r>
          </a:p>
        </p:txBody>
      </p:sp>
      <p:sp>
        <p:nvSpPr>
          <p:cNvPr id="24" name="TextBox 23"/>
          <p:cNvSpPr txBox="1"/>
          <p:nvPr/>
        </p:nvSpPr>
        <p:spPr>
          <a:xfrm>
            <a:off x="449814" y="32494742"/>
            <a:ext cx="3547551" cy="4704365"/>
          </a:xfrm>
          <a:prstGeom prst="rect">
            <a:avLst/>
          </a:prstGeom>
          <a:noFill/>
        </p:spPr>
        <p:txBody>
          <a:bodyPr wrap="square" rtlCol="0">
            <a:spAutoFit/>
          </a:bodyPr>
          <a:lstStyle/>
          <a:p>
            <a:r>
              <a:rPr lang="en-US" sz="3330" dirty="0"/>
              <a:t>Fig 1: A typical maize plant showing the location of  ten  quantitative traits measured. A total of thirteen traits were measured and tested</a:t>
            </a:r>
          </a:p>
        </p:txBody>
      </p:sp>
      <p:graphicFrame>
        <p:nvGraphicFramePr>
          <p:cNvPr id="44" name="Table 43"/>
          <p:cNvGraphicFramePr>
            <a:graphicFrameLocks noGrp="1"/>
          </p:cNvGraphicFramePr>
          <p:nvPr>
            <p:extLst>
              <p:ext uri="{D42A27DB-BD31-4B8C-83A1-F6EECF244321}">
                <p14:modId xmlns:p14="http://schemas.microsoft.com/office/powerpoint/2010/main" val="3808564937"/>
              </p:ext>
            </p:extLst>
          </p:nvPr>
        </p:nvGraphicFramePr>
        <p:xfrm>
          <a:off x="13342416" y="21811543"/>
          <a:ext cx="9779366" cy="9162467"/>
        </p:xfrm>
        <a:graphic>
          <a:graphicData uri="http://schemas.openxmlformats.org/drawingml/2006/table">
            <a:tbl>
              <a:tblPr firstRow="1" bandRow="1">
                <a:tableStyleId>{2D5ABB26-0587-4C30-8999-92F81FD0307C}</a:tableStyleId>
              </a:tblPr>
              <a:tblGrid>
                <a:gridCol w="2601326">
                  <a:extLst>
                    <a:ext uri="{9D8B030D-6E8A-4147-A177-3AD203B41FA5}">
                      <a16:colId xmlns:a16="http://schemas.microsoft.com/office/drawing/2014/main" val="206110173"/>
                    </a:ext>
                  </a:extLst>
                </a:gridCol>
                <a:gridCol w="1435608">
                  <a:extLst>
                    <a:ext uri="{9D8B030D-6E8A-4147-A177-3AD203B41FA5}">
                      <a16:colId xmlns:a16="http://schemas.microsoft.com/office/drawing/2014/main" val="155859645"/>
                    </a:ext>
                  </a:extLst>
                </a:gridCol>
                <a:gridCol w="1435608">
                  <a:extLst>
                    <a:ext uri="{9D8B030D-6E8A-4147-A177-3AD203B41FA5}">
                      <a16:colId xmlns:a16="http://schemas.microsoft.com/office/drawing/2014/main" val="2421457096"/>
                    </a:ext>
                  </a:extLst>
                </a:gridCol>
                <a:gridCol w="1435608">
                  <a:extLst>
                    <a:ext uri="{9D8B030D-6E8A-4147-A177-3AD203B41FA5}">
                      <a16:colId xmlns:a16="http://schemas.microsoft.com/office/drawing/2014/main" val="2632081220"/>
                    </a:ext>
                  </a:extLst>
                </a:gridCol>
                <a:gridCol w="1435608">
                  <a:extLst>
                    <a:ext uri="{9D8B030D-6E8A-4147-A177-3AD203B41FA5}">
                      <a16:colId xmlns:a16="http://schemas.microsoft.com/office/drawing/2014/main" val="241433407"/>
                    </a:ext>
                  </a:extLst>
                </a:gridCol>
                <a:gridCol w="1435608">
                  <a:extLst>
                    <a:ext uri="{9D8B030D-6E8A-4147-A177-3AD203B41FA5}">
                      <a16:colId xmlns:a16="http://schemas.microsoft.com/office/drawing/2014/main" val="1620469705"/>
                    </a:ext>
                  </a:extLst>
                </a:gridCol>
              </a:tblGrid>
              <a:tr h="929692">
                <a:tc>
                  <a:txBody>
                    <a:bodyPr/>
                    <a:lstStyle/>
                    <a:p>
                      <a:pPr algn="ctr"/>
                      <a:r>
                        <a:rPr lang="en-US" sz="3000" dirty="0"/>
                        <a:t>Loadings</a:t>
                      </a:r>
                    </a:p>
                  </a:txBody>
                  <a:tcPr anchor="ctr">
                    <a:lnR w="57150" cap="flat" cmpd="sng" algn="ctr">
                      <a:noFill/>
                      <a:prstDash val="solid"/>
                      <a:round/>
                      <a:headEnd type="none" w="med" len="med"/>
                      <a:tailEnd type="none" w="med" len="med"/>
                    </a:lnR>
                    <a:lnT w="57150" cap="flat" cmpd="sng" algn="ctr">
                      <a:solidFill>
                        <a:schemeClr val="tx1"/>
                      </a:solidFill>
                      <a:prstDash val="solid"/>
                      <a:round/>
                      <a:headEnd type="none" w="med" len="med"/>
                      <a:tailEnd type="none" w="med" len="med"/>
                    </a:lnT>
                    <a:lnB w="57150" cap="flat" cmpd="sng" algn="ctr">
                      <a:solidFill>
                        <a:schemeClr val="tx1"/>
                      </a:solidFill>
                      <a:prstDash val="solid"/>
                      <a:round/>
                      <a:headEnd type="none" w="med" len="med"/>
                      <a:tailEnd type="none" w="med" len="med"/>
                    </a:lnB>
                  </a:tcPr>
                </a:tc>
                <a:tc>
                  <a:txBody>
                    <a:bodyPr/>
                    <a:lstStyle/>
                    <a:p>
                      <a:pPr algn="ctr"/>
                      <a:r>
                        <a:rPr lang="en-US" sz="3000" dirty="0"/>
                        <a:t>Factor 1</a:t>
                      </a:r>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57150" cap="flat" cmpd="sng" algn="ctr">
                      <a:solidFill>
                        <a:schemeClr val="tx1"/>
                      </a:solidFill>
                      <a:prstDash val="solid"/>
                      <a:round/>
                      <a:headEnd type="none" w="med" len="med"/>
                      <a:tailEnd type="none" w="med" len="med"/>
                    </a:lnT>
                    <a:lnB w="57150" cap="flat" cmpd="sng" algn="ctr">
                      <a:solidFill>
                        <a:schemeClr val="tx1"/>
                      </a:solidFill>
                      <a:prstDash val="solid"/>
                      <a:round/>
                      <a:headEnd type="none" w="med" len="med"/>
                      <a:tailEnd type="none" w="med" len="med"/>
                    </a:lnB>
                  </a:tcPr>
                </a:tc>
                <a:tc>
                  <a:txBody>
                    <a:bodyPr/>
                    <a:lstStyle/>
                    <a:p>
                      <a:pPr algn="ctr"/>
                      <a:r>
                        <a:rPr lang="en-US" sz="3000" dirty="0"/>
                        <a:t>Factor 2</a:t>
                      </a:r>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57150" cap="flat" cmpd="sng" algn="ctr">
                      <a:solidFill>
                        <a:schemeClr val="tx1"/>
                      </a:solidFill>
                      <a:prstDash val="solid"/>
                      <a:round/>
                      <a:headEnd type="none" w="med" len="med"/>
                      <a:tailEnd type="none" w="med" len="med"/>
                    </a:lnT>
                    <a:lnB w="57150" cap="flat" cmpd="sng" algn="ctr">
                      <a:solidFill>
                        <a:schemeClr val="tx1"/>
                      </a:solidFill>
                      <a:prstDash val="solid"/>
                      <a:round/>
                      <a:headEnd type="none" w="med" len="med"/>
                      <a:tailEnd type="none" w="med" len="med"/>
                    </a:lnB>
                  </a:tcPr>
                </a:tc>
                <a:tc>
                  <a:txBody>
                    <a:bodyPr/>
                    <a:lstStyle/>
                    <a:p>
                      <a:pPr algn="ctr"/>
                      <a:r>
                        <a:rPr lang="en-US" sz="3000" dirty="0"/>
                        <a:t>Factor 3</a:t>
                      </a:r>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57150" cap="flat" cmpd="sng" algn="ctr">
                      <a:solidFill>
                        <a:schemeClr val="tx1"/>
                      </a:solidFill>
                      <a:prstDash val="solid"/>
                      <a:round/>
                      <a:headEnd type="none" w="med" len="med"/>
                      <a:tailEnd type="none" w="med" len="med"/>
                    </a:lnT>
                    <a:lnB w="57150" cap="flat" cmpd="sng" algn="ctr">
                      <a:solidFill>
                        <a:schemeClr val="tx1"/>
                      </a:solidFill>
                      <a:prstDash val="solid"/>
                      <a:round/>
                      <a:headEnd type="none" w="med" len="med"/>
                      <a:tailEnd type="none" w="med" len="med"/>
                    </a:lnB>
                  </a:tcPr>
                </a:tc>
                <a:tc>
                  <a:txBody>
                    <a:bodyPr/>
                    <a:lstStyle/>
                    <a:p>
                      <a:pPr algn="ctr"/>
                      <a:r>
                        <a:rPr lang="en-US" sz="3000" dirty="0"/>
                        <a:t>Factor 4</a:t>
                      </a:r>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57150" cap="flat" cmpd="sng" algn="ctr">
                      <a:solidFill>
                        <a:schemeClr val="tx1"/>
                      </a:solidFill>
                      <a:prstDash val="solid"/>
                      <a:round/>
                      <a:headEnd type="none" w="med" len="med"/>
                      <a:tailEnd type="none" w="med" len="med"/>
                    </a:lnT>
                    <a:lnB w="57150" cap="flat" cmpd="sng" algn="ctr">
                      <a:solidFill>
                        <a:schemeClr val="tx1"/>
                      </a:solidFill>
                      <a:prstDash val="solid"/>
                      <a:round/>
                      <a:headEnd type="none" w="med" len="med"/>
                      <a:tailEnd type="none" w="med" len="med"/>
                    </a:lnB>
                  </a:tcPr>
                </a:tc>
                <a:tc>
                  <a:txBody>
                    <a:bodyPr/>
                    <a:lstStyle/>
                    <a:p>
                      <a:pPr algn="ctr"/>
                      <a:r>
                        <a:rPr lang="en-US" sz="3000" dirty="0"/>
                        <a:t>Factor 5</a:t>
                      </a:r>
                    </a:p>
                  </a:txBody>
                  <a:tcPr anchor="ctr">
                    <a:lnL w="57150" cap="flat" cmpd="sng" algn="ctr">
                      <a:noFill/>
                      <a:prstDash val="solid"/>
                      <a:round/>
                      <a:headEnd type="none" w="med" len="med"/>
                      <a:tailEnd type="none" w="med" len="med"/>
                    </a:lnL>
                    <a:lnT w="57150" cap="flat" cmpd="sng" algn="ctr">
                      <a:solidFill>
                        <a:schemeClr val="tx1"/>
                      </a:solidFill>
                      <a:prstDash val="solid"/>
                      <a:round/>
                      <a:headEnd type="none" w="med" len="med"/>
                      <a:tailEnd type="none" w="med" len="med"/>
                    </a:lnT>
                    <a:lnB w="571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412408572"/>
                  </a:ext>
                </a:extLst>
              </a:tr>
              <a:tr h="548640">
                <a:tc>
                  <a:txBody>
                    <a:bodyPr/>
                    <a:lstStyle/>
                    <a:p>
                      <a:pPr algn="l"/>
                      <a:r>
                        <a:rPr lang="en-US" sz="3000" dirty="0"/>
                        <a:t>Leaf width</a:t>
                      </a:r>
                    </a:p>
                  </a:txBody>
                  <a:tcPr anchor="ctr">
                    <a:lnR w="57150" cap="flat" cmpd="sng" algn="ctr">
                      <a:noFill/>
                      <a:prstDash val="solid"/>
                      <a:round/>
                      <a:headEnd type="none" w="med" len="med"/>
                      <a:tailEnd type="none" w="med" len="med"/>
                    </a:lnR>
                    <a:lnT w="5715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r>
                        <a:rPr lang="en-US" sz="3000" dirty="0"/>
                        <a:t>-0.59</a:t>
                      </a:r>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5715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000" dirty="0"/>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5715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000" dirty="0"/>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5715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000" dirty="0"/>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5715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tc>
                  <a:txBody>
                    <a:bodyPr/>
                    <a:lstStyle/>
                    <a:p>
                      <a:pPr algn="ctr"/>
                      <a:endParaRPr lang="en-US" sz="3000" dirty="0"/>
                    </a:p>
                  </a:txBody>
                  <a:tcPr anchor="ctr">
                    <a:lnL w="57150" cap="flat" cmpd="sng" algn="ctr">
                      <a:noFill/>
                      <a:prstDash val="solid"/>
                      <a:round/>
                      <a:headEnd type="none" w="med" len="med"/>
                      <a:tailEnd type="none" w="med" len="med"/>
                    </a:lnL>
                    <a:lnT w="57150" cap="flat" cmpd="sng" algn="ctr">
                      <a:solidFill>
                        <a:schemeClr val="tx1"/>
                      </a:solidFill>
                      <a:prstDash val="solid"/>
                      <a:round/>
                      <a:headEnd type="none" w="med" len="med"/>
                      <a:tailEnd type="none" w="med" len="med"/>
                    </a:lnT>
                    <a:lnB w="12700" cap="flat" cmpd="sng" algn="ctr">
                      <a:noFill/>
                      <a:prstDash val="solid"/>
                      <a:round/>
                      <a:headEnd type="none" w="med" len="med"/>
                      <a:tailEnd type="none" w="med" len="med"/>
                    </a:lnB>
                  </a:tcPr>
                </a:tc>
                <a:extLst>
                  <a:ext uri="{0D108BD9-81ED-4DB2-BD59-A6C34878D82A}">
                    <a16:rowId xmlns:a16="http://schemas.microsoft.com/office/drawing/2014/main" val="1181335065"/>
                  </a:ext>
                </a:extLst>
              </a:tr>
              <a:tr h="551815">
                <a:tc>
                  <a:txBody>
                    <a:bodyPr/>
                    <a:lstStyle/>
                    <a:p>
                      <a:pPr algn="l"/>
                      <a:r>
                        <a:rPr lang="en-US" sz="3000" dirty="0"/>
                        <a:t>Avg. </a:t>
                      </a:r>
                      <a:r>
                        <a:rPr lang="en-US" sz="3000" baseline="0" dirty="0"/>
                        <a:t>kernel wt.</a:t>
                      </a:r>
                      <a:endParaRPr lang="en-US" sz="3000" dirty="0"/>
                    </a:p>
                  </a:txBody>
                  <a:tcPr anchor="ctr">
                    <a:lnR w="57150" cap="flat" cmpd="sng" algn="ctr">
                      <a:noFill/>
                      <a:prstDash val="solid"/>
                      <a:round/>
                      <a:headEnd type="none" w="med" len="med"/>
                      <a:tailEnd type="none" w="med" len="med"/>
                    </a:lnR>
                    <a:lnT w="12700" cap="flat" cmpd="sng" algn="ctr">
                      <a:noFill/>
                      <a:prstDash val="solid"/>
                      <a:round/>
                      <a:headEnd type="none" w="med" len="med"/>
                      <a:tailEnd type="none" w="med" len="med"/>
                    </a:lnT>
                    <a:lnB w="57150" cap="flat" cmpd="sng" algn="ctr">
                      <a:noFill/>
                      <a:prstDash val="solid"/>
                      <a:round/>
                      <a:headEnd type="none" w="med" len="med"/>
                      <a:tailEnd type="none" w="med" len="med"/>
                    </a:lnB>
                  </a:tcPr>
                </a:tc>
                <a:tc>
                  <a:txBody>
                    <a:bodyPr/>
                    <a:lstStyle/>
                    <a:p>
                      <a:pPr algn="ctr"/>
                      <a:r>
                        <a:rPr lang="en-US" sz="3000" dirty="0"/>
                        <a:t>-0.87</a:t>
                      </a:r>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12700" cap="flat" cmpd="sng" algn="ctr">
                      <a:noFill/>
                      <a:prstDash val="solid"/>
                      <a:round/>
                      <a:headEnd type="none" w="med" len="med"/>
                      <a:tailEnd type="none" w="med" len="med"/>
                    </a:lnT>
                    <a:lnB w="57150" cap="flat" cmpd="sng" algn="ctr">
                      <a:noFill/>
                      <a:prstDash val="solid"/>
                      <a:round/>
                      <a:headEnd type="none" w="med" len="med"/>
                      <a:tailEnd type="none" w="med" len="med"/>
                    </a:lnB>
                  </a:tcPr>
                </a:tc>
                <a:tc>
                  <a:txBody>
                    <a:bodyPr/>
                    <a:lstStyle/>
                    <a:p>
                      <a:pPr algn="ctr"/>
                      <a:endParaRPr lang="en-US" sz="3000" dirty="0"/>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12700" cap="flat" cmpd="sng" algn="ctr">
                      <a:noFill/>
                      <a:prstDash val="solid"/>
                      <a:round/>
                      <a:headEnd type="none" w="med" len="med"/>
                      <a:tailEnd type="none" w="med" len="med"/>
                    </a:lnT>
                    <a:lnB w="57150" cap="flat" cmpd="sng" algn="ctr">
                      <a:noFill/>
                      <a:prstDash val="solid"/>
                      <a:round/>
                      <a:headEnd type="none" w="med" len="med"/>
                      <a:tailEnd type="none" w="med" len="med"/>
                    </a:lnB>
                  </a:tcPr>
                </a:tc>
                <a:tc>
                  <a:txBody>
                    <a:bodyPr/>
                    <a:lstStyle/>
                    <a:p>
                      <a:pPr algn="ctr"/>
                      <a:endParaRPr lang="en-US" sz="3000" dirty="0"/>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12700" cap="flat" cmpd="sng" algn="ctr">
                      <a:noFill/>
                      <a:prstDash val="solid"/>
                      <a:round/>
                      <a:headEnd type="none" w="med" len="med"/>
                      <a:tailEnd type="none" w="med" len="med"/>
                    </a:lnT>
                    <a:lnB w="57150" cap="flat" cmpd="sng" algn="ctr">
                      <a:noFill/>
                      <a:prstDash val="solid"/>
                      <a:round/>
                      <a:headEnd type="none" w="med" len="med"/>
                      <a:tailEnd type="none" w="med" len="med"/>
                    </a:lnB>
                  </a:tcPr>
                </a:tc>
                <a:tc>
                  <a:txBody>
                    <a:bodyPr/>
                    <a:lstStyle/>
                    <a:p>
                      <a:pPr algn="ctr"/>
                      <a:endParaRPr lang="en-US" sz="3000" dirty="0"/>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12700" cap="flat" cmpd="sng" algn="ctr">
                      <a:noFill/>
                      <a:prstDash val="solid"/>
                      <a:round/>
                      <a:headEnd type="none" w="med" len="med"/>
                      <a:tailEnd type="none" w="med" len="med"/>
                    </a:lnT>
                    <a:lnB w="57150" cap="flat" cmpd="sng" algn="ctr">
                      <a:noFill/>
                      <a:prstDash val="solid"/>
                      <a:round/>
                      <a:headEnd type="none" w="med" len="med"/>
                      <a:tailEnd type="none" w="med" len="med"/>
                    </a:lnB>
                  </a:tcPr>
                </a:tc>
                <a:tc>
                  <a:txBody>
                    <a:bodyPr/>
                    <a:lstStyle/>
                    <a:p>
                      <a:pPr algn="ctr"/>
                      <a:endParaRPr lang="en-US" sz="3000"/>
                    </a:p>
                  </a:txBody>
                  <a:tcPr anchor="ctr">
                    <a:lnL w="57150" cap="flat" cmpd="sng" algn="ctr">
                      <a:noFill/>
                      <a:prstDash val="solid"/>
                      <a:round/>
                      <a:headEnd type="none" w="med" len="med"/>
                      <a:tailEnd type="none" w="med" len="med"/>
                    </a:lnL>
                    <a:lnT w="12700" cap="flat" cmpd="sng" algn="ctr">
                      <a:noFill/>
                      <a:prstDash val="solid"/>
                      <a:round/>
                      <a:headEnd type="none" w="med" len="med"/>
                      <a:tailEnd type="none" w="med" len="med"/>
                    </a:lnT>
                    <a:lnB w="57150" cap="flat" cmpd="sng" algn="ctr">
                      <a:noFill/>
                      <a:prstDash val="solid"/>
                      <a:round/>
                      <a:headEnd type="none" w="med" len="med"/>
                      <a:tailEnd type="none" w="med" len="med"/>
                    </a:lnB>
                  </a:tcPr>
                </a:tc>
                <a:extLst>
                  <a:ext uri="{0D108BD9-81ED-4DB2-BD59-A6C34878D82A}">
                    <a16:rowId xmlns:a16="http://schemas.microsoft.com/office/drawing/2014/main" val="1164401544"/>
                  </a:ext>
                </a:extLst>
              </a:tr>
              <a:tr h="548640">
                <a:tc>
                  <a:txBody>
                    <a:bodyPr/>
                    <a:lstStyle/>
                    <a:p>
                      <a:pPr algn="l"/>
                      <a:r>
                        <a:rPr lang="en-US" sz="3000" dirty="0"/>
                        <a:t>Days to pollen</a:t>
                      </a:r>
                    </a:p>
                  </a:txBody>
                  <a:tcPr anchor="ctr">
                    <a:lnR w="57150" cap="flat" cmpd="sng" algn="ctr">
                      <a:noFill/>
                      <a:prstDash val="solid"/>
                      <a:round/>
                      <a:headEnd type="none" w="med" len="med"/>
                      <a:tailEnd type="none" w="med" len="med"/>
                    </a:lnR>
                    <a:lnT w="57150" cap="flat" cmpd="sng" algn="ctr">
                      <a:noFill/>
                      <a:prstDash val="solid"/>
                      <a:round/>
                      <a:headEnd type="none" w="med" len="med"/>
                      <a:tailEnd type="none" w="med" len="med"/>
                    </a:lnT>
                    <a:lnB w="57150" cap="flat" cmpd="sng" algn="ctr">
                      <a:noFill/>
                      <a:prstDash val="solid"/>
                      <a:round/>
                      <a:headEnd type="none" w="med" len="med"/>
                      <a:tailEnd type="none" w="med" len="med"/>
                    </a:lnB>
                  </a:tcPr>
                </a:tc>
                <a:tc>
                  <a:txBody>
                    <a:bodyPr/>
                    <a:lstStyle/>
                    <a:p>
                      <a:pPr algn="ctr"/>
                      <a:r>
                        <a:rPr lang="en-US" sz="3000" dirty="0"/>
                        <a:t>0.89</a:t>
                      </a:r>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57150" cap="flat" cmpd="sng" algn="ctr">
                      <a:noFill/>
                      <a:prstDash val="solid"/>
                      <a:round/>
                      <a:headEnd type="none" w="med" len="med"/>
                      <a:tailEnd type="none" w="med" len="med"/>
                    </a:lnT>
                    <a:lnB w="57150" cap="flat" cmpd="sng" algn="ctr">
                      <a:noFill/>
                      <a:prstDash val="solid"/>
                      <a:round/>
                      <a:headEnd type="none" w="med" len="med"/>
                      <a:tailEnd type="none" w="med" len="med"/>
                    </a:lnB>
                  </a:tcPr>
                </a:tc>
                <a:tc>
                  <a:txBody>
                    <a:bodyPr/>
                    <a:lstStyle/>
                    <a:p>
                      <a:pPr algn="ctr"/>
                      <a:endParaRPr lang="en-US" sz="3000" dirty="0"/>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57150" cap="flat" cmpd="sng" algn="ctr">
                      <a:noFill/>
                      <a:prstDash val="solid"/>
                      <a:round/>
                      <a:headEnd type="none" w="med" len="med"/>
                      <a:tailEnd type="none" w="med" len="med"/>
                    </a:lnT>
                    <a:lnB w="57150" cap="flat" cmpd="sng" algn="ctr">
                      <a:noFill/>
                      <a:prstDash val="solid"/>
                      <a:round/>
                      <a:headEnd type="none" w="med" len="med"/>
                      <a:tailEnd type="none" w="med" len="med"/>
                    </a:lnB>
                  </a:tcPr>
                </a:tc>
                <a:tc>
                  <a:txBody>
                    <a:bodyPr/>
                    <a:lstStyle/>
                    <a:p>
                      <a:pPr algn="ctr"/>
                      <a:endParaRPr lang="en-US" sz="3000"/>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57150" cap="flat" cmpd="sng" algn="ctr">
                      <a:noFill/>
                      <a:prstDash val="solid"/>
                      <a:round/>
                      <a:headEnd type="none" w="med" len="med"/>
                      <a:tailEnd type="none" w="med" len="med"/>
                    </a:lnT>
                    <a:lnB w="57150" cap="flat" cmpd="sng" algn="ctr">
                      <a:noFill/>
                      <a:prstDash val="solid"/>
                      <a:round/>
                      <a:headEnd type="none" w="med" len="med"/>
                      <a:tailEnd type="none" w="med" len="med"/>
                    </a:lnB>
                  </a:tcPr>
                </a:tc>
                <a:tc>
                  <a:txBody>
                    <a:bodyPr/>
                    <a:lstStyle/>
                    <a:p>
                      <a:pPr algn="ctr"/>
                      <a:endParaRPr lang="en-US" sz="3000" dirty="0"/>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57150" cap="flat" cmpd="sng" algn="ctr">
                      <a:noFill/>
                      <a:prstDash val="solid"/>
                      <a:round/>
                      <a:headEnd type="none" w="med" len="med"/>
                      <a:tailEnd type="none" w="med" len="med"/>
                    </a:lnT>
                    <a:lnB w="57150" cap="flat" cmpd="sng" algn="ctr">
                      <a:noFill/>
                      <a:prstDash val="solid"/>
                      <a:round/>
                      <a:headEnd type="none" w="med" len="med"/>
                      <a:tailEnd type="none" w="med" len="med"/>
                    </a:lnB>
                  </a:tcPr>
                </a:tc>
                <a:tc>
                  <a:txBody>
                    <a:bodyPr/>
                    <a:lstStyle/>
                    <a:p>
                      <a:pPr algn="ctr"/>
                      <a:endParaRPr lang="en-US" sz="3000"/>
                    </a:p>
                  </a:txBody>
                  <a:tcPr anchor="ctr">
                    <a:lnL w="57150" cap="flat" cmpd="sng" algn="ctr">
                      <a:noFill/>
                      <a:prstDash val="solid"/>
                      <a:round/>
                      <a:headEnd type="none" w="med" len="med"/>
                      <a:tailEnd type="none" w="med" len="med"/>
                    </a:lnL>
                    <a:lnT w="57150" cap="flat" cmpd="sng" algn="ctr">
                      <a:noFill/>
                      <a:prstDash val="solid"/>
                      <a:round/>
                      <a:headEnd type="none" w="med" len="med"/>
                      <a:tailEnd type="none" w="med" len="med"/>
                    </a:lnT>
                    <a:lnB w="57150" cap="flat" cmpd="sng" algn="ctr">
                      <a:noFill/>
                      <a:prstDash val="solid"/>
                      <a:round/>
                      <a:headEnd type="none" w="med" len="med"/>
                      <a:tailEnd type="none" w="med" len="med"/>
                    </a:lnB>
                  </a:tcPr>
                </a:tc>
                <a:extLst>
                  <a:ext uri="{0D108BD9-81ED-4DB2-BD59-A6C34878D82A}">
                    <a16:rowId xmlns:a16="http://schemas.microsoft.com/office/drawing/2014/main" val="2133172928"/>
                  </a:ext>
                </a:extLst>
              </a:tr>
              <a:tr h="548640">
                <a:tc>
                  <a:txBody>
                    <a:bodyPr/>
                    <a:lstStyle/>
                    <a:p>
                      <a:pPr algn="l"/>
                      <a:r>
                        <a:rPr lang="en-US" sz="3000" dirty="0"/>
                        <a:t>Days to silk</a:t>
                      </a:r>
                    </a:p>
                  </a:txBody>
                  <a:tcPr anchor="ctr">
                    <a:lnR w="57150" cap="flat" cmpd="sng" algn="ctr">
                      <a:noFill/>
                      <a:prstDash val="solid"/>
                      <a:round/>
                      <a:headEnd type="none" w="med" len="med"/>
                      <a:tailEnd type="none" w="med" len="med"/>
                    </a:lnR>
                    <a:lnT w="57150" cap="flat" cmpd="sng" algn="ctr">
                      <a:noFill/>
                      <a:prstDash val="solid"/>
                      <a:round/>
                      <a:headEnd type="none" w="med" len="med"/>
                      <a:tailEnd type="none" w="med" len="med"/>
                    </a:lnT>
                    <a:lnB w="57150" cap="flat" cmpd="sng" algn="ctr">
                      <a:noFill/>
                      <a:prstDash val="solid"/>
                      <a:round/>
                      <a:headEnd type="none" w="med" len="med"/>
                      <a:tailEnd type="none" w="med" len="med"/>
                    </a:lnB>
                  </a:tcPr>
                </a:tc>
                <a:tc>
                  <a:txBody>
                    <a:bodyPr/>
                    <a:lstStyle/>
                    <a:p>
                      <a:pPr algn="ctr"/>
                      <a:r>
                        <a:rPr lang="en-US" sz="3000" dirty="0"/>
                        <a:t>0.90</a:t>
                      </a:r>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57150" cap="flat" cmpd="sng" algn="ctr">
                      <a:noFill/>
                      <a:prstDash val="solid"/>
                      <a:round/>
                      <a:headEnd type="none" w="med" len="med"/>
                      <a:tailEnd type="none" w="med" len="med"/>
                    </a:lnT>
                    <a:lnB w="57150" cap="flat" cmpd="sng" algn="ctr">
                      <a:noFill/>
                      <a:prstDash val="solid"/>
                      <a:round/>
                      <a:headEnd type="none" w="med" len="med"/>
                      <a:tailEnd type="none" w="med" len="med"/>
                    </a:lnB>
                  </a:tcPr>
                </a:tc>
                <a:tc>
                  <a:txBody>
                    <a:bodyPr/>
                    <a:lstStyle/>
                    <a:p>
                      <a:pPr algn="ctr"/>
                      <a:endParaRPr lang="en-US" sz="3000" dirty="0"/>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57150" cap="flat" cmpd="sng" algn="ctr">
                      <a:noFill/>
                      <a:prstDash val="solid"/>
                      <a:round/>
                      <a:headEnd type="none" w="med" len="med"/>
                      <a:tailEnd type="none" w="med" len="med"/>
                    </a:lnT>
                    <a:lnB w="57150" cap="flat" cmpd="sng" algn="ctr">
                      <a:noFill/>
                      <a:prstDash val="solid"/>
                      <a:round/>
                      <a:headEnd type="none" w="med" len="med"/>
                      <a:tailEnd type="none" w="med" len="med"/>
                    </a:lnB>
                  </a:tcPr>
                </a:tc>
                <a:tc>
                  <a:txBody>
                    <a:bodyPr/>
                    <a:lstStyle/>
                    <a:p>
                      <a:pPr algn="ctr"/>
                      <a:endParaRPr lang="en-US" sz="3000" dirty="0"/>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57150" cap="flat" cmpd="sng" algn="ctr">
                      <a:noFill/>
                      <a:prstDash val="solid"/>
                      <a:round/>
                      <a:headEnd type="none" w="med" len="med"/>
                      <a:tailEnd type="none" w="med" len="med"/>
                    </a:lnT>
                    <a:lnB w="57150" cap="flat" cmpd="sng" algn="ctr">
                      <a:noFill/>
                      <a:prstDash val="solid"/>
                      <a:round/>
                      <a:headEnd type="none" w="med" len="med"/>
                      <a:tailEnd type="none" w="med" len="med"/>
                    </a:lnB>
                  </a:tcPr>
                </a:tc>
                <a:tc>
                  <a:txBody>
                    <a:bodyPr/>
                    <a:lstStyle/>
                    <a:p>
                      <a:pPr algn="ctr"/>
                      <a:endParaRPr lang="en-US" sz="3000"/>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57150" cap="flat" cmpd="sng" algn="ctr">
                      <a:noFill/>
                      <a:prstDash val="solid"/>
                      <a:round/>
                      <a:headEnd type="none" w="med" len="med"/>
                      <a:tailEnd type="none" w="med" len="med"/>
                    </a:lnT>
                    <a:lnB w="57150" cap="flat" cmpd="sng" algn="ctr">
                      <a:noFill/>
                      <a:prstDash val="solid"/>
                      <a:round/>
                      <a:headEnd type="none" w="med" len="med"/>
                      <a:tailEnd type="none" w="med" len="med"/>
                    </a:lnB>
                  </a:tcPr>
                </a:tc>
                <a:tc>
                  <a:txBody>
                    <a:bodyPr/>
                    <a:lstStyle/>
                    <a:p>
                      <a:pPr algn="ctr"/>
                      <a:endParaRPr lang="en-US" sz="3000"/>
                    </a:p>
                  </a:txBody>
                  <a:tcPr anchor="ctr">
                    <a:lnL w="57150" cap="flat" cmpd="sng" algn="ctr">
                      <a:noFill/>
                      <a:prstDash val="solid"/>
                      <a:round/>
                      <a:headEnd type="none" w="med" len="med"/>
                      <a:tailEnd type="none" w="med" len="med"/>
                    </a:lnL>
                    <a:lnT w="57150" cap="flat" cmpd="sng" algn="ctr">
                      <a:noFill/>
                      <a:prstDash val="solid"/>
                      <a:round/>
                      <a:headEnd type="none" w="med" len="med"/>
                      <a:tailEnd type="none" w="med" len="med"/>
                    </a:lnT>
                    <a:lnB w="57150" cap="flat" cmpd="sng" algn="ctr">
                      <a:noFill/>
                      <a:prstDash val="solid"/>
                      <a:round/>
                      <a:headEnd type="none" w="med" len="med"/>
                      <a:tailEnd type="none" w="med" len="med"/>
                    </a:lnB>
                  </a:tcPr>
                </a:tc>
                <a:extLst>
                  <a:ext uri="{0D108BD9-81ED-4DB2-BD59-A6C34878D82A}">
                    <a16:rowId xmlns:a16="http://schemas.microsoft.com/office/drawing/2014/main" val="2599965964"/>
                  </a:ext>
                </a:extLst>
              </a:tr>
              <a:tr h="548640">
                <a:tc>
                  <a:txBody>
                    <a:bodyPr/>
                    <a:lstStyle/>
                    <a:p>
                      <a:pPr algn="l"/>
                      <a:r>
                        <a:rPr lang="en-US" sz="3000" dirty="0"/>
                        <a:t>Leaf length</a:t>
                      </a:r>
                    </a:p>
                  </a:txBody>
                  <a:tcPr anchor="ctr">
                    <a:lnR w="57150" cap="flat" cmpd="sng" algn="ctr">
                      <a:noFill/>
                      <a:prstDash val="solid"/>
                      <a:round/>
                      <a:headEnd type="none" w="med" len="med"/>
                      <a:tailEnd type="none" w="med" len="med"/>
                    </a:lnR>
                    <a:lnT w="57150" cap="flat" cmpd="sng" algn="ctr">
                      <a:noFill/>
                      <a:prstDash val="solid"/>
                      <a:round/>
                      <a:headEnd type="none" w="med" len="med"/>
                      <a:tailEnd type="none" w="med" len="med"/>
                    </a:lnT>
                    <a:lnB w="57150" cap="flat" cmpd="sng" algn="ctr">
                      <a:noFill/>
                      <a:prstDash val="solid"/>
                      <a:round/>
                      <a:headEnd type="none" w="med" len="med"/>
                      <a:tailEnd type="none" w="med" len="med"/>
                    </a:lnB>
                  </a:tcPr>
                </a:tc>
                <a:tc>
                  <a:txBody>
                    <a:bodyPr/>
                    <a:lstStyle/>
                    <a:p>
                      <a:pPr algn="ctr"/>
                      <a:endParaRPr lang="en-US" sz="3000" dirty="0"/>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57150" cap="flat" cmpd="sng" algn="ctr">
                      <a:noFill/>
                      <a:prstDash val="solid"/>
                      <a:round/>
                      <a:headEnd type="none" w="med" len="med"/>
                      <a:tailEnd type="none" w="med" len="med"/>
                    </a:lnT>
                    <a:lnB w="57150" cap="flat" cmpd="sng" algn="ctr">
                      <a:noFill/>
                      <a:prstDash val="solid"/>
                      <a:round/>
                      <a:headEnd type="none" w="med" len="med"/>
                      <a:tailEnd type="none" w="med" len="med"/>
                    </a:lnB>
                  </a:tcPr>
                </a:tc>
                <a:tc>
                  <a:txBody>
                    <a:bodyPr/>
                    <a:lstStyle/>
                    <a:p>
                      <a:pPr algn="ctr"/>
                      <a:r>
                        <a:rPr lang="en-US" sz="3000" dirty="0"/>
                        <a:t>0.59</a:t>
                      </a:r>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57150" cap="flat" cmpd="sng" algn="ctr">
                      <a:noFill/>
                      <a:prstDash val="solid"/>
                      <a:round/>
                      <a:headEnd type="none" w="med" len="med"/>
                      <a:tailEnd type="none" w="med" len="med"/>
                    </a:lnT>
                    <a:lnB w="57150" cap="flat" cmpd="sng" algn="ctr">
                      <a:noFill/>
                      <a:prstDash val="solid"/>
                      <a:round/>
                      <a:headEnd type="none" w="med" len="med"/>
                      <a:tailEnd type="none" w="med" len="med"/>
                    </a:lnB>
                  </a:tcPr>
                </a:tc>
                <a:tc>
                  <a:txBody>
                    <a:bodyPr/>
                    <a:lstStyle/>
                    <a:p>
                      <a:pPr algn="ctr"/>
                      <a:endParaRPr lang="en-US" sz="3000" dirty="0"/>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57150" cap="flat" cmpd="sng" algn="ctr">
                      <a:noFill/>
                      <a:prstDash val="solid"/>
                      <a:round/>
                      <a:headEnd type="none" w="med" len="med"/>
                      <a:tailEnd type="none" w="med" len="med"/>
                    </a:lnT>
                    <a:lnB w="57150" cap="flat" cmpd="sng" algn="ctr">
                      <a:noFill/>
                      <a:prstDash val="solid"/>
                      <a:round/>
                      <a:headEnd type="none" w="med" len="med"/>
                      <a:tailEnd type="none" w="med" len="med"/>
                    </a:lnB>
                  </a:tcPr>
                </a:tc>
                <a:tc>
                  <a:txBody>
                    <a:bodyPr/>
                    <a:lstStyle/>
                    <a:p>
                      <a:pPr algn="ctr"/>
                      <a:r>
                        <a:rPr lang="en-US" sz="3000" dirty="0"/>
                        <a:t>-0.42</a:t>
                      </a:r>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57150" cap="flat" cmpd="sng" algn="ctr">
                      <a:noFill/>
                      <a:prstDash val="solid"/>
                      <a:round/>
                      <a:headEnd type="none" w="med" len="med"/>
                      <a:tailEnd type="none" w="med" len="med"/>
                    </a:lnT>
                    <a:lnB w="57150" cap="flat" cmpd="sng" algn="ctr">
                      <a:noFill/>
                      <a:prstDash val="solid"/>
                      <a:round/>
                      <a:headEnd type="none" w="med" len="med"/>
                      <a:tailEnd type="none" w="med" len="med"/>
                    </a:lnB>
                  </a:tcPr>
                </a:tc>
                <a:tc>
                  <a:txBody>
                    <a:bodyPr/>
                    <a:lstStyle/>
                    <a:p>
                      <a:pPr algn="ctr"/>
                      <a:r>
                        <a:rPr lang="en-US" sz="3000" dirty="0"/>
                        <a:t>0.50</a:t>
                      </a:r>
                    </a:p>
                  </a:txBody>
                  <a:tcPr anchor="ctr">
                    <a:lnL w="57150" cap="flat" cmpd="sng" algn="ctr">
                      <a:noFill/>
                      <a:prstDash val="solid"/>
                      <a:round/>
                      <a:headEnd type="none" w="med" len="med"/>
                      <a:tailEnd type="none" w="med" len="med"/>
                    </a:lnL>
                    <a:lnT w="57150" cap="flat" cmpd="sng" algn="ctr">
                      <a:noFill/>
                      <a:prstDash val="solid"/>
                      <a:round/>
                      <a:headEnd type="none" w="med" len="med"/>
                      <a:tailEnd type="none" w="med" len="med"/>
                    </a:lnT>
                    <a:lnB w="57150" cap="flat" cmpd="sng" algn="ctr">
                      <a:noFill/>
                      <a:prstDash val="solid"/>
                      <a:round/>
                      <a:headEnd type="none" w="med" len="med"/>
                      <a:tailEnd type="none" w="med" len="med"/>
                    </a:lnB>
                  </a:tcPr>
                </a:tc>
                <a:extLst>
                  <a:ext uri="{0D108BD9-81ED-4DB2-BD59-A6C34878D82A}">
                    <a16:rowId xmlns:a16="http://schemas.microsoft.com/office/drawing/2014/main" val="982005446"/>
                  </a:ext>
                </a:extLst>
              </a:tr>
              <a:tr h="548640">
                <a:tc>
                  <a:txBody>
                    <a:bodyPr/>
                    <a:lstStyle/>
                    <a:p>
                      <a:pPr algn="l"/>
                      <a:r>
                        <a:rPr lang="en-US" sz="3000" dirty="0"/>
                        <a:t>Plant height</a:t>
                      </a:r>
                    </a:p>
                  </a:txBody>
                  <a:tcPr anchor="ctr">
                    <a:lnR w="57150" cap="flat" cmpd="sng" algn="ctr">
                      <a:noFill/>
                      <a:prstDash val="solid"/>
                      <a:round/>
                      <a:headEnd type="none" w="med" len="med"/>
                      <a:tailEnd type="none" w="med" len="med"/>
                    </a:lnR>
                    <a:lnT w="57150" cap="flat" cmpd="sng" algn="ctr">
                      <a:noFill/>
                      <a:prstDash val="solid"/>
                      <a:round/>
                      <a:headEnd type="none" w="med" len="med"/>
                      <a:tailEnd type="none" w="med" len="med"/>
                    </a:lnT>
                    <a:lnB w="57150" cap="flat" cmpd="sng" algn="ctr">
                      <a:noFill/>
                      <a:prstDash val="solid"/>
                      <a:round/>
                      <a:headEnd type="none" w="med" len="med"/>
                      <a:tailEnd type="none" w="med" len="med"/>
                    </a:lnB>
                  </a:tcPr>
                </a:tc>
                <a:tc>
                  <a:txBody>
                    <a:bodyPr/>
                    <a:lstStyle/>
                    <a:p>
                      <a:pPr algn="ctr"/>
                      <a:r>
                        <a:rPr lang="en-US" sz="3000" dirty="0"/>
                        <a:t>0.36</a:t>
                      </a:r>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57150" cap="flat" cmpd="sng" algn="ctr">
                      <a:noFill/>
                      <a:prstDash val="solid"/>
                      <a:round/>
                      <a:headEnd type="none" w="med" len="med"/>
                      <a:tailEnd type="none" w="med" len="med"/>
                    </a:lnT>
                    <a:lnB w="57150" cap="flat" cmpd="sng" algn="ctr">
                      <a:noFill/>
                      <a:prstDash val="solid"/>
                      <a:round/>
                      <a:headEnd type="none" w="med" len="med"/>
                      <a:tailEnd type="none" w="med" len="med"/>
                    </a:lnB>
                  </a:tcPr>
                </a:tc>
                <a:tc>
                  <a:txBody>
                    <a:bodyPr/>
                    <a:lstStyle/>
                    <a:p>
                      <a:pPr algn="ctr"/>
                      <a:r>
                        <a:rPr lang="en-US" sz="3000" dirty="0"/>
                        <a:t>0.71</a:t>
                      </a:r>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57150" cap="flat" cmpd="sng" algn="ctr">
                      <a:noFill/>
                      <a:prstDash val="solid"/>
                      <a:round/>
                      <a:headEnd type="none" w="med" len="med"/>
                      <a:tailEnd type="none" w="med" len="med"/>
                    </a:lnT>
                    <a:lnB w="57150" cap="flat" cmpd="sng" algn="ctr">
                      <a:noFill/>
                      <a:prstDash val="solid"/>
                      <a:round/>
                      <a:headEnd type="none" w="med" len="med"/>
                      <a:tailEnd type="none" w="med" len="med"/>
                    </a:lnB>
                  </a:tcPr>
                </a:tc>
                <a:tc>
                  <a:txBody>
                    <a:bodyPr/>
                    <a:lstStyle/>
                    <a:p>
                      <a:pPr algn="ctr"/>
                      <a:endParaRPr lang="en-US" sz="3000" dirty="0"/>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57150" cap="flat" cmpd="sng" algn="ctr">
                      <a:noFill/>
                      <a:prstDash val="solid"/>
                      <a:round/>
                      <a:headEnd type="none" w="med" len="med"/>
                      <a:tailEnd type="none" w="med" len="med"/>
                    </a:lnT>
                    <a:lnB w="57150" cap="flat" cmpd="sng" algn="ctr">
                      <a:noFill/>
                      <a:prstDash val="solid"/>
                      <a:round/>
                      <a:headEnd type="none" w="med" len="med"/>
                      <a:tailEnd type="none" w="med" len="med"/>
                    </a:lnB>
                  </a:tcPr>
                </a:tc>
                <a:tc>
                  <a:txBody>
                    <a:bodyPr/>
                    <a:lstStyle/>
                    <a:p>
                      <a:pPr algn="ctr"/>
                      <a:endParaRPr lang="en-US" sz="3000" dirty="0"/>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57150" cap="flat" cmpd="sng" algn="ctr">
                      <a:noFill/>
                      <a:prstDash val="solid"/>
                      <a:round/>
                      <a:headEnd type="none" w="med" len="med"/>
                      <a:tailEnd type="none" w="med" len="med"/>
                    </a:lnT>
                    <a:lnB w="57150" cap="flat" cmpd="sng" algn="ctr">
                      <a:noFill/>
                      <a:prstDash val="solid"/>
                      <a:round/>
                      <a:headEnd type="none" w="med" len="med"/>
                      <a:tailEnd type="none" w="med" len="med"/>
                    </a:lnB>
                  </a:tcPr>
                </a:tc>
                <a:tc>
                  <a:txBody>
                    <a:bodyPr/>
                    <a:lstStyle/>
                    <a:p>
                      <a:pPr algn="ctr"/>
                      <a:endParaRPr lang="en-US" sz="3000" dirty="0"/>
                    </a:p>
                  </a:txBody>
                  <a:tcPr anchor="ctr">
                    <a:lnL w="57150" cap="flat" cmpd="sng" algn="ctr">
                      <a:noFill/>
                      <a:prstDash val="solid"/>
                      <a:round/>
                      <a:headEnd type="none" w="med" len="med"/>
                      <a:tailEnd type="none" w="med" len="med"/>
                    </a:lnL>
                    <a:lnT w="57150" cap="flat" cmpd="sng" algn="ctr">
                      <a:noFill/>
                      <a:prstDash val="solid"/>
                      <a:round/>
                      <a:headEnd type="none" w="med" len="med"/>
                      <a:tailEnd type="none" w="med" len="med"/>
                    </a:lnT>
                    <a:lnB w="57150" cap="flat" cmpd="sng" algn="ctr">
                      <a:noFill/>
                      <a:prstDash val="solid"/>
                      <a:round/>
                      <a:headEnd type="none" w="med" len="med"/>
                      <a:tailEnd type="none" w="med" len="med"/>
                    </a:lnB>
                  </a:tcPr>
                </a:tc>
                <a:extLst>
                  <a:ext uri="{0D108BD9-81ED-4DB2-BD59-A6C34878D82A}">
                    <a16:rowId xmlns:a16="http://schemas.microsoft.com/office/drawing/2014/main" val="853350475"/>
                  </a:ext>
                </a:extLst>
              </a:tr>
              <a:tr h="548640">
                <a:tc>
                  <a:txBody>
                    <a:bodyPr/>
                    <a:lstStyle/>
                    <a:p>
                      <a:pPr algn="l"/>
                      <a:r>
                        <a:rPr lang="en-US" sz="3000" dirty="0"/>
                        <a:t>Ear</a:t>
                      </a:r>
                      <a:r>
                        <a:rPr lang="en-US" sz="3000" baseline="0" dirty="0"/>
                        <a:t> position</a:t>
                      </a:r>
                      <a:endParaRPr lang="en-US" sz="3000" dirty="0"/>
                    </a:p>
                  </a:txBody>
                  <a:tcPr anchor="ctr">
                    <a:lnR w="57150" cap="flat" cmpd="sng" algn="ctr">
                      <a:noFill/>
                      <a:prstDash val="solid"/>
                      <a:round/>
                      <a:headEnd type="none" w="med" len="med"/>
                      <a:tailEnd type="none" w="med" len="med"/>
                    </a:lnR>
                    <a:lnT w="57150" cap="flat" cmpd="sng" algn="ctr">
                      <a:noFill/>
                      <a:prstDash val="solid"/>
                      <a:round/>
                      <a:headEnd type="none" w="med" len="med"/>
                      <a:tailEnd type="none" w="med" len="med"/>
                    </a:lnT>
                    <a:lnB w="57150" cap="flat" cmpd="sng" algn="ctr">
                      <a:noFill/>
                      <a:prstDash val="solid"/>
                      <a:round/>
                      <a:headEnd type="none" w="med" len="med"/>
                      <a:tailEnd type="none" w="med" len="med"/>
                    </a:lnB>
                  </a:tcPr>
                </a:tc>
                <a:tc>
                  <a:txBody>
                    <a:bodyPr/>
                    <a:lstStyle/>
                    <a:p>
                      <a:pPr algn="ctr"/>
                      <a:endParaRPr lang="en-US" sz="3000" dirty="0"/>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57150" cap="flat" cmpd="sng" algn="ctr">
                      <a:noFill/>
                      <a:prstDash val="solid"/>
                      <a:round/>
                      <a:headEnd type="none" w="med" len="med"/>
                      <a:tailEnd type="none" w="med" len="med"/>
                    </a:lnT>
                    <a:lnB w="57150" cap="flat" cmpd="sng" algn="ctr">
                      <a:noFill/>
                      <a:prstDash val="solid"/>
                      <a:round/>
                      <a:headEnd type="none" w="med" len="med"/>
                      <a:tailEnd type="none" w="med" len="med"/>
                    </a:lnB>
                  </a:tcPr>
                </a:tc>
                <a:tc>
                  <a:txBody>
                    <a:bodyPr/>
                    <a:lstStyle/>
                    <a:p>
                      <a:pPr algn="ctr"/>
                      <a:r>
                        <a:rPr lang="en-US" sz="3000" dirty="0"/>
                        <a:t>0.72</a:t>
                      </a:r>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57150" cap="flat" cmpd="sng" algn="ctr">
                      <a:noFill/>
                      <a:prstDash val="solid"/>
                      <a:round/>
                      <a:headEnd type="none" w="med" len="med"/>
                      <a:tailEnd type="none" w="med" len="med"/>
                    </a:lnT>
                    <a:lnB w="57150" cap="flat" cmpd="sng" algn="ctr">
                      <a:noFill/>
                      <a:prstDash val="solid"/>
                      <a:round/>
                      <a:headEnd type="none" w="med" len="med"/>
                      <a:tailEnd type="none" w="med" len="med"/>
                    </a:lnB>
                  </a:tcPr>
                </a:tc>
                <a:tc>
                  <a:txBody>
                    <a:bodyPr/>
                    <a:lstStyle/>
                    <a:p>
                      <a:pPr algn="ctr"/>
                      <a:endParaRPr lang="en-US" sz="3000" dirty="0"/>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57150" cap="flat" cmpd="sng" algn="ctr">
                      <a:noFill/>
                      <a:prstDash val="solid"/>
                      <a:round/>
                      <a:headEnd type="none" w="med" len="med"/>
                      <a:tailEnd type="none" w="med" len="med"/>
                    </a:lnT>
                    <a:lnB w="57150" cap="flat" cmpd="sng" algn="ctr">
                      <a:noFill/>
                      <a:prstDash val="solid"/>
                      <a:round/>
                      <a:headEnd type="none" w="med" len="med"/>
                      <a:tailEnd type="none" w="med" len="med"/>
                    </a:lnB>
                  </a:tcPr>
                </a:tc>
                <a:tc>
                  <a:txBody>
                    <a:bodyPr/>
                    <a:lstStyle/>
                    <a:p>
                      <a:pPr algn="ctr"/>
                      <a:r>
                        <a:rPr lang="en-US" sz="3000" dirty="0"/>
                        <a:t>0.41</a:t>
                      </a:r>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57150" cap="flat" cmpd="sng" algn="ctr">
                      <a:noFill/>
                      <a:prstDash val="solid"/>
                      <a:round/>
                      <a:headEnd type="none" w="med" len="med"/>
                      <a:tailEnd type="none" w="med" len="med"/>
                    </a:lnT>
                    <a:lnB w="57150" cap="flat" cmpd="sng" algn="ctr">
                      <a:noFill/>
                      <a:prstDash val="solid"/>
                      <a:round/>
                      <a:headEnd type="none" w="med" len="med"/>
                      <a:tailEnd type="none" w="med" len="med"/>
                    </a:lnB>
                  </a:tcPr>
                </a:tc>
                <a:tc>
                  <a:txBody>
                    <a:bodyPr/>
                    <a:lstStyle/>
                    <a:p>
                      <a:pPr algn="ctr"/>
                      <a:endParaRPr lang="en-US" sz="3000" dirty="0"/>
                    </a:p>
                  </a:txBody>
                  <a:tcPr anchor="ctr">
                    <a:lnL w="57150" cap="flat" cmpd="sng" algn="ctr">
                      <a:noFill/>
                      <a:prstDash val="solid"/>
                      <a:round/>
                      <a:headEnd type="none" w="med" len="med"/>
                      <a:tailEnd type="none" w="med" len="med"/>
                    </a:lnL>
                    <a:lnT w="57150" cap="flat" cmpd="sng" algn="ctr">
                      <a:noFill/>
                      <a:prstDash val="solid"/>
                      <a:round/>
                      <a:headEnd type="none" w="med" len="med"/>
                      <a:tailEnd type="none" w="med" len="med"/>
                    </a:lnT>
                    <a:lnB w="57150" cap="flat" cmpd="sng" algn="ctr">
                      <a:noFill/>
                      <a:prstDash val="solid"/>
                      <a:round/>
                      <a:headEnd type="none" w="med" len="med"/>
                      <a:tailEnd type="none" w="med" len="med"/>
                    </a:lnB>
                  </a:tcPr>
                </a:tc>
                <a:extLst>
                  <a:ext uri="{0D108BD9-81ED-4DB2-BD59-A6C34878D82A}">
                    <a16:rowId xmlns:a16="http://schemas.microsoft.com/office/drawing/2014/main" val="3181435460"/>
                  </a:ext>
                </a:extLst>
              </a:tr>
              <a:tr h="548640">
                <a:tc>
                  <a:txBody>
                    <a:bodyPr/>
                    <a:lstStyle/>
                    <a:p>
                      <a:pPr algn="l"/>
                      <a:r>
                        <a:rPr lang="en-US" sz="3000" dirty="0"/>
                        <a:t>No.</a:t>
                      </a:r>
                      <a:r>
                        <a:rPr lang="en-US" sz="3000" baseline="0" dirty="0"/>
                        <a:t> nodes</a:t>
                      </a:r>
                      <a:endParaRPr lang="en-US" sz="3000" dirty="0"/>
                    </a:p>
                  </a:txBody>
                  <a:tcPr anchor="ctr">
                    <a:lnR w="57150" cap="flat" cmpd="sng" algn="ctr">
                      <a:noFill/>
                      <a:prstDash val="solid"/>
                      <a:round/>
                      <a:headEnd type="none" w="med" len="med"/>
                      <a:tailEnd type="none" w="med" len="med"/>
                    </a:lnR>
                    <a:lnT w="57150" cap="flat" cmpd="sng" algn="ctr">
                      <a:noFill/>
                      <a:prstDash val="solid"/>
                      <a:round/>
                      <a:headEnd type="none" w="med" len="med"/>
                      <a:tailEnd type="none" w="med" len="med"/>
                    </a:lnT>
                    <a:lnB w="57150" cap="flat" cmpd="sng" algn="ctr">
                      <a:noFill/>
                      <a:prstDash val="solid"/>
                      <a:round/>
                      <a:headEnd type="none" w="med" len="med"/>
                      <a:tailEnd type="none" w="med" len="med"/>
                    </a:lnB>
                  </a:tcPr>
                </a:tc>
                <a:tc>
                  <a:txBody>
                    <a:bodyPr/>
                    <a:lstStyle/>
                    <a:p>
                      <a:pPr algn="ctr"/>
                      <a:endParaRPr lang="en-US" sz="3000" dirty="0"/>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57150" cap="flat" cmpd="sng" algn="ctr">
                      <a:noFill/>
                      <a:prstDash val="solid"/>
                      <a:round/>
                      <a:headEnd type="none" w="med" len="med"/>
                      <a:tailEnd type="none" w="med" len="med"/>
                    </a:lnT>
                    <a:lnB w="57150" cap="flat" cmpd="sng" algn="ctr">
                      <a:noFill/>
                      <a:prstDash val="solid"/>
                      <a:round/>
                      <a:headEnd type="none" w="med" len="med"/>
                      <a:tailEnd type="none" w="med" len="med"/>
                    </a:lnB>
                  </a:tcPr>
                </a:tc>
                <a:tc>
                  <a:txBody>
                    <a:bodyPr/>
                    <a:lstStyle/>
                    <a:p>
                      <a:pPr algn="ctr"/>
                      <a:r>
                        <a:rPr lang="en-US" sz="3000" dirty="0"/>
                        <a:t>0.81</a:t>
                      </a:r>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57150" cap="flat" cmpd="sng" algn="ctr">
                      <a:noFill/>
                      <a:prstDash val="solid"/>
                      <a:round/>
                      <a:headEnd type="none" w="med" len="med"/>
                      <a:tailEnd type="none" w="med" len="med"/>
                    </a:lnT>
                    <a:lnB w="57150" cap="flat" cmpd="sng" algn="ctr">
                      <a:noFill/>
                      <a:prstDash val="solid"/>
                      <a:round/>
                      <a:headEnd type="none" w="med" len="med"/>
                      <a:tailEnd type="none" w="med" len="med"/>
                    </a:lnB>
                  </a:tcPr>
                </a:tc>
                <a:tc>
                  <a:txBody>
                    <a:bodyPr/>
                    <a:lstStyle/>
                    <a:p>
                      <a:pPr algn="ctr"/>
                      <a:endParaRPr lang="en-US" sz="3000" dirty="0"/>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57150" cap="flat" cmpd="sng" algn="ctr">
                      <a:noFill/>
                      <a:prstDash val="solid"/>
                      <a:round/>
                      <a:headEnd type="none" w="med" len="med"/>
                      <a:tailEnd type="none" w="med" len="med"/>
                    </a:lnT>
                    <a:lnB w="57150" cap="flat" cmpd="sng" algn="ctr">
                      <a:noFill/>
                      <a:prstDash val="solid"/>
                      <a:round/>
                      <a:headEnd type="none" w="med" len="med"/>
                      <a:tailEnd type="none" w="med" len="med"/>
                    </a:lnB>
                  </a:tcPr>
                </a:tc>
                <a:tc>
                  <a:txBody>
                    <a:bodyPr/>
                    <a:lstStyle/>
                    <a:p>
                      <a:pPr algn="ctr"/>
                      <a:endParaRPr lang="en-US" sz="3000" dirty="0"/>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57150" cap="flat" cmpd="sng" algn="ctr">
                      <a:noFill/>
                      <a:prstDash val="solid"/>
                      <a:round/>
                      <a:headEnd type="none" w="med" len="med"/>
                      <a:tailEnd type="none" w="med" len="med"/>
                    </a:lnT>
                    <a:lnB w="57150" cap="flat" cmpd="sng" algn="ctr">
                      <a:noFill/>
                      <a:prstDash val="solid"/>
                      <a:round/>
                      <a:headEnd type="none" w="med" len="med"/>
                      <a:tailEnd type="none" w="med" len="med"/>
                    </a:lnB>
                  </a:tcPr>
                </a:tc>
                <a:tc>
                  <a:txBody>
                    <a:bodyPr/>
                    <a:lstStyle/>
                    <a:p>
                      <a:pPr algn="ctr"/>
                      <a:endParaRPr lang="en-US" sz="3000" dirty="0"/>
                    </a:p>
                  </a:txBody>
                  <a:tcPr anchor="ctr">
                    <a:lnL w="57150" cap="flat" cmpd="sng" algn="ctr">
                      <a:noFill/>
                      <a:prstDash val="solid"/>
                      <a:round/>
                      <a:headEnd type="none" w="med" len="med"/>
                      <a:tailEnd type="none" w="med" len="med"/>
                    </a:lnL>
                    <a:lnT w="57150" cap="flat" cmpd="sng" algn="ctr">
                      <a:noFill/>
                      <a:prstDash val="solid"/>
                      <a:round/>
                      <a:headEnd type="none" w="med" len="med"/>
                      <a:tailEnd type="none" w="med" len="med"/>
                    </a:lnT>
                    <a:lnB w="57150" cap="flat" cmpd="sng" algn="ctr">
                      <a:noFill/>
                      <a:prstDash val="solid"/>
                      <a:round/>
                      <a:headEnd type="none" w="med" len="med"/>
                      <a:tailEnd type="none" w="med" len="med"/>
                    </a:lnB>
                  </a:tcPr>
                </a:tc>
                <a:extLst>
                  <a:ext uri="{0D108BD9-81ED-4DB2-BD59-A6C34878D82A}">
                    <a16:rowId xmlns:a16="http://schemas.microsoft.com/office/drawing/2014/main" val="2803473336"/>
                  </a:ext>
                </a:extLst>
              </a:tr>
              <a:tr h="548640">
                <a:tc>
                  <a:txBody>
                    <a:bodyPr/>
                    <a:lstStyle/>
                    <a:p>
                      <a:pPr algn="l"/>
                      <a:r>
                        <a:rPr lang="en-US" sz="3000" dirty="0"/>
                        <a:t>No.</a:t>
                      </a:r>
                      <a:r>
                        <a:rPr lang="en-US" sz="3000" baseline="0" dirty="0"/>
                        <a:t> of rows</a:t>
                      </a:r>
                      <a:endParaRPr lang="en-US" sz="3000" dirty="0"/>
                    </a:p>
                  </a:txBody>
                  <a:tcPr anchor="ctr">
                    <a:lnR w="57150" cap="flat" cmpd="sng" algn="ctr">
                      <a:noFill/>
                      <a:prstDash val="solid"/>
                      <a:round/>
                      <a:headEnd type="none" w="med" len="med"/>
                      <a:tailEnd type="none" w="med" len="med"/>
                    </a:lnR>
                    <a:lnT w="57150" cap="flat" cmpd="sng" algn="ctr">
                      <a:noFill/>
                      <a:prstDash val="solid"/>
                      <a:round/>
                      <a:headEnd type="none" w="med" len="med"/>
                      <a:tailEnd type="none" w="med" len="med"/>
                    </a:lnT>
                    <a:lnB w="57150" cap="flat" cmpd="sng" algn="ctr">
                      <a:noFill/>
                      <a:prstDash val="solid"/>
                      <a:round/>
                      <a:headEnd type="none" w="med" len="med"/>
                      <a:tailEnd type="none" w="med" len="med"/>
                    </a:lnB>
                  </a:tcPr>
                </a:tc>
                <a:tc>
                  <a:txBody>
                    <a:bodyPr/>
                    <a:lstStyle/>
                    <a:p>
                      <a:pPr algn="ctr"/>
                      <a:endParaRPr lang="en-US" sz="3000" dirty="0"/>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57150" cap="flat" cmpd="sng" algn="ctr">
                      <a:noFill/>
                      <a:prstDash val="solid"/>
                      <a:round/>
                      <a:headEnd type="none" w="med" len="med"/>
                      <a:tailEnd type="none" w="med" len="med"/>
                    </a:lnT>
                    <a:lnB w="57150" cap="flat" cmpd="sng" algn="ctr">
                      <a:noFill/>
                      <a:prstDash val="solid"/>
                      <a:round/>
                      <a:headEnd type="none" w="med" len="med"/>
                      <a:tailEnd type="none" w="med" len="med"/>
                    </a:lnB>
                  </a:tcPr>
                </a:tc>
                <a:tc>
                  <a:txBody>
                    <a:bodyPr/>
                    <a:lstStyle/>
                    <a:p>
                      <a:pPr algn="ctr"/>
                      <a:endParaRPr lang="en-US" sz="3000" dirty="0"/>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57150" cap="flat" cmpd="sng" algn="ctr">
                      <a:noFill/>
                      <a:prstDash val="solid"/>
                      <a:round/>
                      <a:headEnd type="none" w="med" len="med"/>
                      <a:tailEnd type="none" w="med" len="med"/>
                    </a:lnT>
                    <a:lnB w="57150" cap="flat" cmpd="sng" algn="ctr">
                      <a:noFill/>
                      <a:prstDash val="solid"/>
                      <a:round/>
                      <a:headEnd type="none" w="med" len="med"/>
                      <a:tailEnd type="none" w="med" len="med"/>
                    </a:lnB>
                  </a:tcPr>
                </a:tc>
                <a:tc>
                  <a:txBody>
                    <a:bodyPr/>
                    <a:lstStyle/>
                    <a:p>
                      <a:pPr algn="ctr"/>
                      <a:r>
                        <a:rPr lang="en-US" sz="3000" dirty="0"/>
                        <a:t>0.79</a:t>
                      </a:r>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57150" cap="flat" cmpd="sng" algn="ctr">
                      <a:noFill/>
                      <a:prstDash val="solid"/>
                      <a:round/>
                      <a:headEnd type="none" w="med" len="med"/>
                      <a:tailEnd type="none" w="med" len="med"/>
                    </a:lnT>
                    <a:lnB w="57150" cap="flat" cmpd="sng" algn="ctr">
                      <a:noFill/>
                      <a:prstDash val="solid"/>
                      <a:round/>
                      <a:headEnd type="none" w="med" len="med"/>
                      <a:tailEnd type="none" w="med" len="med"/>
                    </a:lnB>
                  </a:tcPr>
                </a:tc>
                <a:tc>
                  <a:txBody>
                    <a:bodyPr/>
                    <a:lstStyle/>
                    <a:p>
                      <a:pPr algn="ctr"/>
                      <a:endParaRPr lang="en-US" sz="3000" dirty="0"/>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57150" cap="flat" cmpd="sng" algn="ctr">
                      <a:noFill/>
                      <a:prstDash val="solid"/>
                      <a:round/>
                      <a:headEnd type="none" w="med" len="med"/>
                      <a:tailEnd type="none" w="med" len="med"/>
                    </a:lnT>
                    <a:lnB w="57150" cap="flat" cmpd="sng" algn="ctr">
                      <a:noFill/>
                      <a:prstDash val="solid"/>
                      <a:round/>
                      <a:headEnd type="none" w="med" len="med"/>
                      <a:tailEnd type="none" w="med" len="med"/>
                    </a:lnB>
                  </a:tcPr>
                </a:tc>
                <a:tc>
                  <a:txBody>
                    <a:bodyPr/>
                    <a:lstStyle/>
                    <a:p>
                      <a:pPr algn="ctr"/>
                      <a:endParaRPr lang="en-US" sz="3000" dirty="0"/>
                    </a:p>
                  </a:txBody>
                  <a:tcPr anchor="ctr">
                    <a:lnL w="57150" cap="flat" cmpd="sng" algn="ctr">
                      <a:noFill/>
                      <a:prstDash val="solid"/>
                      <a:round/>
                      <a:headEnd type="none" w="med" len="med"/>
                      <a:tailEnd type="none" w="med" len="med"/>
                    </a:lnL>
                    <a:lnT w="57150" cap="flat" cmpd="sng" algn="ctr">
                      <a:noFill/>
                      <a:prstDash val="solid"/>
                      <a:round/>
                      <a:headEnd type="none" w="med" len="med"/>
                      <a:tailEnd type="none" w="med" len="med"/>
                    </a:lnT>
                    <a:lnB w="57150" cap="flat" cmpd="sng" algn="ctr">
                      <a:noFill/>
                      <a:prstDash val="solid"/>
                      <a:round/>
                      <a:headEnd type="none" w="med" len="med"/>
                      <a:tailEnd type="none" w="med" len="med"/>
                    </a:lnB>
                  </a:tcPr>
                </a:tc>
                <a:extLst>
                  <a:ext uri="{0D108BD9-81ED-4DB2-BD59-A6C34878D82A}">
                    <a16:rowId xmlns:a16="http://schemas.microsoft.com/office/drawing/2014/main" val="4240600557"/>
                  </a:ext>
                </a:extLst>
              </a:tr>
              <a:tr h="548640">
                <a:tc>
                  <a:txBody>
                    <a:bodyPr/>
                    <a:lstStyle/>
                    <a:p>
                      <a:pPr algn="l"/>
                      <a:r>
                        <a:rPr lang="en-US" sz="3000" dirty="0"/>
                        <a:t>Total</a:t>
                      </a:r>
                      <a:r>
                        <a:rPr lang="en-US" sz="3000" baseline="0" dirty="0"/>
                        <a:t> kernels</a:t>
                      </a:r>
                      <a:endParaRPr lang="en-US" sz="3000" dirty="0"/>
                    </a:p>
                  </a:txBody>
                  <a:tcPr anchor="ctr">
                    <a:lnR w="57150" cap="flat" cmpd="sng" algn="ctr">
                      <a:noFill/>
                      <a:prstDash val="solid"/>
                      <a:round/>
                      <a:headEnd type="none" w="med" len="med"/>
                      <a:tailEnd type="none" w="med" len="med"/>
                    </a:lnR>
                    <a:lnT w="57150" cap="flat" cmpd="sng" algn="ctr">
                      <a:noFill/>
                      <a:prstDash val="solid"/>
                      <a:round/>
                      <a:headEnd type="none" w="med" len="med"/>
                      <a:tailEnd type="none" w="med" len="med"/>
                    </a:lnT>
                    <a:lnB w="57150" cap="flat" cmpd="sng" algn="ctr">
                      <a:noFill/>
                      <a:prstDash val="solid"/>
                      <a:round/>
                      <a:headEnd type="none" w="med" len="med"/>
                      <a:tailEnd type="none" w="med" len="med"/>
                    </a:lnB>
                  </a:tcPr>
                </a:tc>
                <a:tc>
                  <a:txBody>
                    <a:bodyPr/>
                    <a:lstStyle/>
                    <a:p>
                      <a:pPr algn="ctr"/>
                      <a:endParaRPr lang="en-US" sz="3000" dirty="0"/>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57150" cap="flat" cmpd="sng" algn="ctr">
                      <a:noFill/>
                      <a:prstDash val="solid"/>
                      <a:round/>
                      <a:headEnd type="none" w="med" len="med"/>
                      <a:tailEnd type="none" w="med" len="med"/>
                    </a:lnT>
                    <a:lnB w="57150" cap="flat" cmpd="sng" algn="ctr">
                      <a:noFill/>
                      <a:prstDash val="solid"/>
                      <a:round/>
                      <a:headEnd type="none" w="med" len="med"/>
                      <a:tailEnd type="none" w="med" len="med"/>
                    </a:lnB>
                  </a:tcPr>
                </a:tc>
                <a:tc>
                  <a:txBody>
                    <a:bodyPr/>
                    <a:lstStyle/>
                    <a:p>
                      <a:pPr algn="ctr"/>
                      <a:endParaRPr lang="en-US" sz="3000" dirty="0"/>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57150" cap="flat" cmpd="sng" algn="ctr">
                      <a:noFill/>
                      <a:prstDash val="solid"/>
                      <a:round/>
                      <a:headEnd type="none" w="med" len="med"/>
                      <a:tailEnd type="none" w="med" len="med"/>
                    </a:lnT>
                    <a:lnB w="57150" cap="flat" cmpd="sng" algn="ctr">
                      <a:noFill/>
                      <a:prstDash val="solid"/>
                      <a:round/>
                      <a:headEnd type="none" w="med" len="med"/>
                      <a:tailEnd type="none" w="med" len="med"/>
                    </a:lnB>
                  </a:tcPr>
                </a:tc>
                <a:tc>
                  <a:txBody>
                    <a:bodyPr/>
                    <a:lstStyle/>
                    <a:p>
                      <a:pPr algn="ctr"/>
                      <a:r>
                        <a:rPr lang="en-US" sz="3000" dirty="0"/>
                        <a:t>0.76</a:t>
                      </a:r>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57150" cap="flat" cmpd="sng" algn="ctr">
                      <a:noFill/>
                      <a:prstDash val="solid"/>
                      <a:round/>
                      <a:headEnd type="none" w="med" len="med"/>
                      <a:tailEnd type="none" w="med" len="med"/>
                    </a:lnT>
                    <a:lnB w="57150" cap="flat" cmpd="sng" algn="ctr">
                      <a:noFill/>
                      <a:prstDash val="solid"/>
                      <a:round/>
                      <a:headEnd type="none" w="med" len="med"/>
                      <a:tailEnd type="none" w="med" len="med"/>
                    </a:lnB>
                  </a:tcPr>
                </a:tc>
                <a:tc>
                  <a:txBody>
                    <a:bodyPr/>
                    <a:lstStyle/>
                    <a:p>
                      <a:pPr algn="ctr"/>
                      <a:r>
                        <a:rPr lang="en-US" sz="3000" dirty="0"/>
                        <a:t>0.46</a:t>
                      </a:r>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57150" cap="flat" cmpd="sng" algn="ctr">
                      <a:noFill/>
                      <a:prstDash val="solid"/>
                      <a:round/>
                      <a:headEnd type="none" w="med" len="med"/>
                      <a:tailEnd type="none" w="med" len="med"/>
                    </a:lnT>
                    <a:lnB w="57150" cap="flat" cmpd="sng" algn="ctr">
                      <a:noFill/>
                      <a:prstDash val="solid"/>
                      <a:round/>
                      <a:headEnd type="none" w="med" len="med"/>
                      <a:tailEnd type="none" w="med" len="med"/>
                    </a:lnB>
                  </a:tcPr>
                </a:tc>
                <a:tc>
                  <a:txBody>
                    <a:bodyPr/>
                    <a:lstStyle/>
                    <a:p>
                      <a:pPr algn="ctr"/>
                      <a:endParaRPr lang="en-US" sz="3000" dirty="0"/>
                    </a:p>
                  </a:txBody>
                  <a:tcPr anchor="ctr">
                    <a:lnL w="57150" cap="flat" cmpd="sng" algn="ctr">
                      <a:noFill/>
                      <a:prstDash val="solid"/>
                      <a:round/>
                      <a:headEnd type="none" w="med" len="med"/>
                      <a:tailEnd type="none" w="med" len="med"/>
                    </a:lnL>
                    <a:lnT w="57150" cap="flat" cmpd="sng" algn="ctr">
                      <a:noFill/>
                      <a:prstDash val="solid"/>
                      <a:round/>
                      <a:headEnd type="none" w="med" len="med"/>
                      <a:tailEnd type="none" w="med" len="med"/>
                    </a:lnT>
                    <a:lnB w="57150" cap="flat" cmpd="sng" algn="ctr">
                      <a:noFill/>
                      <a:prstDash val="solid"/>
                      <a:round/>
                      <a:headEnd type="none" w="med" len="med"/>
                      <a:tailEnd type="none" w="med" len="med"/>
                    </a:lnB>
                  </a:tcPr>
                </a:tc>
                <a:extLst>
                  <a:ext uri="{0D108BD9-81ED-4DB2-BD59-A6C34878D82A}">
                    <a16:rowId xmlns:a16="http://schemas.microsoft.com/office/drawing/2014/main" val="1774973138"/>
                  </a:ext>
                </a:extLst>
              </a:tr>
              <a:tr h="548640">
                <a:tc>
                  <a:txBody>
                    <a:bodyPr/>
                    <a:lstStyle/>
                    <a:p>
                      <a:pPr algn="l"/>
                      <a:r>
                        <a:rPr lang="en-US" sz="3000" dirty="0"/>
                        <a:t>Ear circum.</a:t>
                      </a:r>
                    </a:p>
                  </a:txBody>
                  <a:tcPr anchor="ctr">
                    <a:lnR w="57150" cap="flat" cmpd="sng" algn="ctr">
                      <a:noFill/>
                      <a:prstDash val="solid"/>
                      <a:round/>
                      <a:headEnd type="none" w="med" len="med"/>
                      <a:tailEnd type="none" w="med" len="med"/>
                    </a:lnR>
                    <a:lnT w="57150" cap="flat" cmpd="sng" algn="ctr">
                      <a:noFill/>
                      <a:prstDash val="solid"/>
                      <a:round/>
                      <a:headEnd type="none" w="med" len="med"/>
                      <a:tailEnd type="none" w="med" len="med"/>
                    </a:lnT>
                    <a:lnB w="57150" cap="flat" cmpd="sng" algn="ctr">
                      <a:noFill/>
                      <a:prstDash val="solid"/>
                      <a:round/>
                      <a:headEnd type="none" w="med" len="med"/>
                      <a:tailEnd type="none" w="med" len="med"/>
                    </a:lnB>
                  </a:tcPr>
                </a:tc>
                <a:tc>
                  <a:txBody>
                    <a:bodyPr/>
                    <a:lstStyle/>
                    <a:p>
                      <a:pPr algn="ctr"/>
                      <a:r>
                        <a:rPr lang="en-US" sz="3000" dirty="0"/>
                        <a:t>-0.43</a:t>
                      </a:r>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57150" cap="flat" cmpd="sng" algn="ctr">
                      <a:noFill/>
                      <a:prstDash val="solid"/>
                      <a:round/>
                      <a:headEnd type="none" w="med" len="med"/>
                      <a:tailEnd type="none" w="med" len="med"/>
                    </a:lnT>
                    <a:lnB w="57150" cap="flat" cmpd="sng" algn="ctr">
                      <a:noFill/>
                      <a:prstDash val="solid"/>
                      <a:round/>
                      <a:headEnd type="none" w="med" len="med"/>
                      <a:tailEnd type="none" w="med" len="med"/>
                    </a:lnB>
                  </a:tcPr>
                </a:tc>
                <a:tc>
                  <a:txBody>
                    <a:bodyPr/>
                    <a:lstStyle/>
                    <a:p>
                      <a:pPr algn="ctr"/>
                      <a:endParaRPr lang="en-US" sz="3000" dirty="0"/>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57150" cap="flat" cmpd="sng" algn="ctr">
                      <a:noFill/>
                      <a:prstDash val="solid"/>
                      <a:round/>
                      <a:headEnd type="none" w="med" len="med"/>
                      <a:tailEnd type="none" w="med" len="med"/>
                    </a:lnT>
                    <a:lnB w="57150" cap="flat" cmpd="sng" algn="ctr">
                      <a:noFill/>
                      <a:prstDash val="solid"/>
                      <a:round/>
                      <a:headEnd type="none" w="med" len="med"/>
                      <a:tailEnd type="none" w="med" len="med"/>
                    </a:lnB>
                  </a:tcPr>
                </a:tc>
                <a:tc>
                  <a:txBody>
                    <a:bodyPr/>
                    <a:lstStyle/>
                    <a:p>
                      <a:pPr algn="ctr"/>
                      <a:r>
                        <a:rPr lang="en-US" sz="3000" dirty="0"/>
                        <a:t>0.66</a:t>
                      </a:r>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57150" cap="flat" cmpd="sng" algn="ctr">
                      <a:noFill/>
                      <a:prstDash val="solid"/>
                      <a:round/>
                      <a:headEnd type="none" w="med" len="med"/>
                      <a:tailEnd type="none" w="med" len="med"/>
                    </a:lnT>
                    <a:lnB w="57150" cap="flat" cmpd="sng" algn="ctr">
                      <a:noFill/>
                      <a:prstDash val="solid"/>
                      <a:round/>
                      <a:headEnd type="none" w="med" len="med"/>
                      <a:tailEnd type="none" w="med" len="med"/>
                    </a:lnB>
                  </a:tcPr>
                </a:tc>
                <a:tc>
                  <a:txBody>
                    <a:bodyPr/>
                    <a:lstStyle/>
                    <a:p>
                      <a:pPr algn="ctr"/>
                      <a:endParaRPr lang="en-US" sz="3000" dirty="0"/>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57150" cap="flat" cmpd="sng" algn="ctr">
                      <a:noFill/>
                      <a:prstDash val="solid"/>
                      <a:round/>
                      <a:headEnd type="none" w="med" len="med"/>
                      <a:tailEnd type="none" w="med" len="med"/>
                    </a:lnT>
                    <a:lnB w="57150" cap="flat" cmpd="sng" algn="ctr">
                      <a:noFill/>
                      <a:prstDash val="solid"/>
                      <a:round/>
                      <a:headEnd type="none" w="med" len="med"/>
                      <a:tailEnd type="none" w="med" len="med"/>
                    </a:lnB>
                  </a:tcPr>
                </a:tc>
                <a:tc>
                  <a:txBody>
                    <a:bodyPr/>
                    <a:lstStyle/>
                    <a:p>
                      <a:pPr algn="ctr"/>
                      <a:endParaRPr lang="en-US" sz="3000" dirty="0"/>
                    </a:p>
                  </a:txBody>
                  <a:tcPr anchor="ctr">
                    <a:lnL w="57150" cap="flat" cmpd="sng" algn="ctr">
                      <a:noFill/>
                      <a:prstDash val="solid"/>
                      <a:round/>
                      <a:headEnd type="none" w="med" len="med"/>
                      <a:tailEnd type="none" w="med" len="med"/>
                    </a:lnL>
                    <a:lnT w="57150" cap="flat" cmpd="sng" algn="ctr">
                      <a:noFill/>
                      <a:prstDash val="solid"/>
                      <a:round/>
                      <a:headEnd type="none" w="med" len="med"/>
                      <a:tailEnd type="none" w="med" len="med"/>
                    </a:lnT>
                    <a:lnB w="57150" cap="flat" cmpd="sng" algn="ctr">
                      <a:noFill/>
                      <a:prstDash val="solid"/>
                      <a:round/>
                      <a:headEnd type="none" w="med" len="med"/>
                      <a:tailEnd type="none" w="med" len="med"/>
                    </a:lnB>
                  </a:tcPr>
                </a:tc>
                <a:extLst>
                  <a:ext uri="{0D108BD9-81ED-4DB2-BD59-A6C34878D82A}">
                    <a16:rowId xmlns:a16="http://schemas.microsoft.com/office/drawing/2014/main" val="2914431251"/>
                  </a:ext>
                </a:extLst>
              </a:tr>
              <a:tr h="548640">
                <a:tc>
                  <a:txBody>
                    <a:bodyPr/>
                    <a:lstStyle/>
                    <a:p>
                      <a:pPr algn="l"/>
                      <a:r>
                        <a:rPr lang="en-US" sz="3000" dirty="0"/>
                        <a:t>Ear length</a:t>
                      </a:r>
                    </a:p>
                  </a:txBody>
                  <a:tcPr anchor="ctr">
                    <a:lnR w="57150" cap="flat" cmpd="sng" algn="ctr">
                      <a:noFill/>
                      <a:prstDash val="solid"/>
                      <a:round/>
                      <a:headEnd type="none" w="med" len="med"/>
                      <a:tailEnd type="none" w="med" len="med"/>
                    </a:lnR>
                    <a:lnT w="57150" cap="flat" cmpd="sng" algn="ctr">
                      <a:noFill/>
                      <a:prstDash val="solid"/>
                      <a:round/>
                      <a:headEnd type="none" w="med" len="med"/>
                      <a:tailEnd type="none" w="med" len="med"/>
                    </a:lnT>
                    <a:lnB w="57150" cap="flat" cmpd="sng" algn="ctr">
                      <a:noFill/>
                      <a:prstDash val="solid"/>
                      <a:round/>
                      <a:headEnd type="none" w="med" len="med"/>
                      <a:tailEnd type="none" w="med" len="med"/>
                    </a:lnB>
                  </a:tcPr>
                </a:tc>
                <a:tc>
                  <a:txBody>
                    <a:bodyPr/>
                    <a:lstStyle/>
                    <a:p>
                      <a:pPr algn="ctr"/>
                      <a:endParaRPr lang="en-US" sz="3000" dirty="0"/>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57150" cap="flat" cmpd="sng" algn="ctr">
                      <a:noFill/>
                      <a:prstDash val="solid"/>
                      <a:round/>
                      <a:headEnd type="none" w="med" len="med"/>
                      <a:tailEnd type="none" w="med" len="med"/>
                    </a:lnT>
                    <a:lnB w="57150" cap="flat" cmpd="sng" algn="ctr">
                      <a:noFill/>
                      <a:prstDash val="solid"/>
                      <a:round/>
                      <a:headEnd type="none" w="med" len="med"/>
                      <a:tailEnd type="none" w="med" len="med"/>
                    </a:lnB>
                  </a:tcPr>
                </a:tc>
                <a:tc>
                  <a:txBody>
                    <a:bodyPr/>
                    <a:lstStyle/>
                    <a:p>
                      <a:pPr algn="ctr"/>
                      <a:endParaRPr lang="en-US" sz="3000" dirty="0"/>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57150" cap="flat" cmpd="sng" algn="ctr">
                      <a:noFill/>
                      <a:prstDash val="solid"/>
                      <a:round/>
                      <a:headEnd type="none" w="med" len="med"/>
                      <a:tailEnd type="none" w="med" len="med"/>
                    </a:lnT>
                    <a:lnB w="57150" cap="flat" cmpd="sng" algn="ctr">
                      <a:noFill/>
                      <a:prstDash val="solid"/>
                      <a:round/>
                      <a:headEnd type="none" w="med" len="med"/>
                      <a:tailEnd type="none" w="med" len="med"/>
                    </a:lnB>
                  </a:tcPr>
                </a:tc>
                <a:tc>
                  <a:txBody>
                    <a:bodyPr/>
                    <a:lstStyle/>
                    <a:p>
                      <a:pPr algn="ctr"/>
                      <a:endParaRPr lang="en-US" sz="3000" dirty="0"/>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57150" cap="flat" cmpd="sng" algn="ctr">
                      <a:noFill/>
                      <a:prstDash val="solid"/>
                      <a:round/>
                      <a:headEnd type="none" w="med" len="med"/>
                      <a:tailEnd type="none" w="med" len="med"/>
                    </a:lnT>
                    <a:lnB w="57150" cap="flat" cmpd="sng" algn="ctr">
                      <a:noFill/>
                      <a:prstDash val="solid"/>
                      <a:round/>
                      <a:headEnd type="none" w="med" len="med"/>
                      <a:tailEnd type="none" w="med" len="med"/>
                    </a:lnB>
                  </a:tcPr>
                </a:tc>
                <a:tc>
                  <a:txBody>
                    <a:bodyPr/>
                    <a:lstStyle/>
                    <a:p>
                      <a:pPr algn="ctr"/>
                      <a:r>
                        <a:rPr lang="en-US" sz="3000" dirty="0"/>
                        <a:t>0.82</a:t>
                      </a:r>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57150" cap="flat" cmpd="sng" algn="ctr">
                      <a:noFill/>
                      <a:prstDash val="solid"/>
                      <a:round/>
                      <a:headEnd type="none" w="med" len="med"/>
                      <a:tailEnd type="none" w="med" len="med"/>
                    </a:lnT>
                    <a:lnB w="57150" cap="flat" cmpd="sng" algn="ctr">
                      <a:noFill/>
                      <a:prstDash val="solid"/>
                      <a:round/>
                      <a:headEnd type="none" w="med" len="med"/>
                      <a:tailEnd type="none" w="med" len="med"/>
                    </a:lnB>
                  </a:tcPr>
                </a:tc>
                <a:tc>
                  <a:txBody>
                    <a:bodyPr/>
                    <a:lstStyle/>
                    <a:p>
                      <a:pPr algn="ctr"/>
                      <a:endParaRPr lang="en-US" sz="3000" dirty="0"/>
                    </a:p>
                  </a:txBody>
                  <a:tcPr anchor="ctr">
                    <a:lnL w="57150" cap="flat" cmpd="sng" algn="ctr">
                      <a:noFill/>
                      <a:prstDash val="solid"/>
                      <a:round/>
                      <a:headEnd type="none" w="med" len="med"/>
                      <a:tailEnd type="none" w="med" len="med"/>
                    </a:lnL>
                    <a:lnT w="57150" cap="flat" cmpd="sng" algn="ctr">
                      <a:noFill/>
                      <a:prstDash val="solid"/>
                      <a:round/>
                      <a:headEnd type="none" w="med" len="med"/>
                      <a:tailEnd type="none" w="med" len="med"/>
                    </a:lnT>
                    <a:lnB w="57150" cap="flat" cmpd="sng" algn="ctr">
                      <a:noFill/>
                      <a:prstDash val="solid"/>
                      <a:round/>
                      <a:headEnd type="none" w="med" len="med"/>
                      <a:tailEnd type="none" w="med" len="med"/>
                    </a:lnB>
                  </a:tcPr>
                </a:tc>
                <a:extLst>
                  <a:ext uri="{0D108BD9-81ED-4DB2-BD59-A6C34878D82A}">
                    <a16:rowId xmlns:a16="http://schemas.microsoft.com/office/drawing/2014/main" val="3808397909"/>
                  </a:ext>
                </a:extLst>
              </a:tr>
              <a:tr h="548640">
                <a:tc>
                  <a:txBody>
                    <a:bodyPr/>
                    <a:lstStyle/>
                    <a:p>
                      <a:pPr algn="l"/>
                      <a:r>
                        <a:rPr lang="en-US" sz="3000" dirty="0"/>
                        <a:t>No.</a:t>
                      </a:r>
                      <a:r>
                        <a:rPr lang="en-US" sz="3000" baseline="0" dirty="0"/>
                        <a:t> tassels</a:t>
                      </a:r>
                      <a:endParaRPr lang="en-US" sz="3000" dirty="0"/>
                    </a:p>
                  </a:txBody>
                  <a:tcPr anchor="ctr">
                    <a:lnR w="57150" cap="flat" cmpd="sng" algn="ctr">
                      <a:noFill/>
                      <a:prstDash val="solid"/>
                      <a:round/>
                      <a:headEnd type="none" w="med" len="med"/>
                      <a:tailEnd type="none" w="med" len="med"/>
                    </a:lnR>
                    <a:lnT w="57150" cap="flat" cmpd="sng" algn="ctr">
                      <a:noFill/>
                      <a:prstDash val="solid"/>
                      <a:round/>
                      <a:headEnd type="none" w="med" len="med"/>
                      <a:tailEnd type="none" w="med" len="med"/>
                    </a:lnT>
                    <a:lnB w="19050" cap="flat" cmpd="sng" algn="ctr">
                      <a:solidFill>
                        <a:schemeClr val="tx1"/>
                      </a:solidFill>
                      <a:prstDash val="solid"/>
                      <a:round/>
                      <a:headEnd type="none" w="med" len="med"/>
                      <a:tailEnd type="none" w="med" len="med"/>
                    </a:lnB>
                  </a:tcPr>
                </a:tc>
                <a:tc>
                  <a:txBody>
                    <a:bodyPr/>
                    <a:lstStyle/>
                    <a:p>
                      <a:pPr algn="ctr"/>
                      <a:endParaRPr lang="en-US" sz="3000" dirty="0"/>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57150" cap="flat" cmpd="sng" algn="ctr">
                      <a:noFill/>
                      <a:prstDash val="solid"/>
                      <a:round/>
                      <a:headEnd type="none" w="med" len="med"/>
                      <a:tailEnd type="none" w="med" len="med"/>
                    </a:lnT>
                    <a:lnB w="19050" cap="flat" cmpd="sng" algn="ctr">
                      <a:solidFill>
                        <a:schemeClr val="tx1"/>
                      </a:solidFill>
                      <a:prstDash val="solid"/>
                      <a:round/>
                      <a:headEnd type="none" w="med" len="med"/>
                      <a:tailEnd type="none" w="med" len="med"/>
                    </a:lnB>
                  </a:tcPr>
                </a:tc>
                <a:tc>
                  <a:txBody>
                    <a:bodyPr/>
                    <a:lstStyle/>
                    <a:p>
                      <a:pPr algn="ctr"/>
                      <a:endParaRPr lang="en-US" sz="3000" dirty="0"/>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57150" cap="flat" cmpd="sng" algn="ctr">
                      <a:noFill/>
                      <a:prstDash val="solid"/>
                      <a:round/>
                      <a:headEnd type="none" w="med" len="med"/>
                      <a:tailEnd type="none" w="med" len="med"/>
                    </a:lnT>
                    <a:lnB w="19050" cap="flat" cmpd="sng" algn="ctr">
                      <a:solidFill>
                        <a:schemeClr val="tx1"/>
                      </a:solidFill>
                      <a:prstDash val="solid"/>
                      <a:round/>
                      <a:headEnd type="none" w="med" len="med"/>
                      <a:tailEnd type="none" w="med" len="med"/>
                    </a:lnB>
                  </a:tcPr>
                </a:tc>
                <a:tc>
                  <a:txBody>
                    <a:bodyPr/>
                    <a:lstStyle/>
                    <a:p>
                      <a:pPr algn="ctr"/>
                      <a:endParaRPr lang="en-US" sz="3000" dirty="0"/>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57150" cap="flat" cmpd="sng" algn="ctr">
                      <a:noFill/>
                      <a:prstDash val="solid"/>
                      <a:round/>
                      <a:headEnd type="none" w="med" len="med"/>
                      <a:tailEnd type="none" w="med" len="med"/>
                    </a:lnT>
                    <a:lnB w="19050" cap="flat" cmpd="sng" algn="ctr">
                      <a:solidFill>
                        <a:schemeClr val="tx1"/>
                      </a:solidFill>
                      <a:prstDash val="solid"/>
                      <a:round/>
                      <a:headEnd type="none" w="med" len="med"/>
                      <a:tailEnd type="none" w="med" len="med"/>
                    </a:lnB>
                  </a:tcPr>
                </a:tc>
                <a:tc>
                  <a:txBody>
                    <a:bodyPr/>
                    <a:lstStyle/>
                    <a:p>
                      <a:pPr algn="ctr"/>
                      <a:endParaRPr lang="en-US" sz="3000" dirty="0"/>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57150" cap="flat" cmpd="sng" algn="ctr">
                      <a:noFill/>
                      <a:prstDash val="solid"/>
                      <a:round/>
                      <a:headEnd type="none" w="med" len="med"/>
                      <a:tailEnd type="none" w="med" len="med"/>
                    </a:lnT>
                    <a:lnB w="19050" cap="flat" cmpd="sng" algn="ctr">
                      <a:solidFill>
                        <a:schemeClr val="tx1"/>
                      </a:solidFill>
                      <a:prstDash val="solid"/>
                      <a:round/>
                      <a:headEnd type="none" w="med" len="med"/>
                      <a:tailEnd type="none" w="med" len="med"/>
                    </a:lnB>
                  </a:tcPr>
                </a:tc>
                <a:tc>
                  <a:txBody>
                    <a:bodyPr/>
                    <a:lstStyle/>
                    <a:p>
                      <a:pPr algn="ctr"/>
                      <a:r>
                        <a:rPr lang="en-US" sz="3000" dirty="0"/>
                        <a:t>0.85</a:t>
                      </a:r>
                    </a:p>
                  </a:txBody>
                  <a:tcPr anchor="ctr">
                    <a:lnL w="57150" cap="flat" cmpd="sng" algn="ctr">
                      <a:noFill/>
                      <a:prstDash val="solid"/>
                      <a:round/>
                      <a:headEnd type="none" w="med" len="med"/>
                      <a:tailEnd type="none" w="med" len="med"/>
                    </a:lnL>
                    <a:lnT w="57150" cap="flat" cmpd="sng" algn="ctr">
                      <a:noFill/>
                      <a:prstDash val="solid"/>
                      <a:round/>
                      <a:headEnd type="none" w="med" len="med"/>
                      <a:tailEnd type="none" w="med" len="med"/>
                    </a:lnT>
                    <a:lnB w="190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88896133"/>
                  </a:ext>
                </a:extLst>
              </a:tr>
              <a:tr h="548640">
                <a:tc>
                  <a:txBody>
                    <a:bodyPr/>
                    <a:lstStyle/>
                    <a:p>
                      <a:pPr algn="l"/>
                      <a:r>
                        <a:rPr lang="en-US" sz="3000" dirty="0"/>
                        <a:t>Proportion var.</a:t>
                      </a:r>
                    </a:p>
                  </a:txBody>
                  <a:tcPr anchor="ctr">
                    <a:lnR w="57150" cap="flat" cmpd="sng" algn="ctr">
                      <a:noFill/>
                      <a:prstDash val="solid"/>
                      <a:round/>
                      <a:headEnd type="none" w="med" len="med"/>
                      <a:tailEnd type="none" w="med" len="med"/>
                    </a:lnR>
                    <a:lnT w="19050" cap="flat" cmpd="sng" algn="ctr">
                      <a:solidFill>
                        <a:schemeClr val="tx1"/>
                      </a:solidFill>
                      <a:prstDash val="solid"/>
                      <a:round/>
                      <a:headEnd type="none" w="med" len="med"/>
                      <a:tailEnd type="none" w="med" len="med"/>
                    </a:lnT>
                    <a:lnB w="57150" cap="flat" cmpd="sng" algn="ctr">
                      <a:noFill/>
                      <a:prstDash val="solid"/>
                      <a:round/>
                      <a:headEnd type="none" w="med" len="med"/>
                      <a:tailEnd type="none" w="med" len="med"/>
                    </a:lnB>
                  </a:tcPr>
                </a:tc>
                <a:tc>
                  <a:txBody>
                    <a:bodyPr/>
                    <a:lstStyle/>
                    <a:p>
                      <a:pPr algn="ctr"/>
                      <a:r>
                        <a:rPr lang="en-US" sz="3000" dirty="0"/>
                        <a:t>0.24</a:t>
                      </a:r>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19050" cap="flat" cmpd="sng" algn="ctr">
                      <a:solidFill>
                        <a:schemeClr val="tx1"/>
                      </a:solidFill>
                      <a:prstDash val="solid"/>
                      <a:round/>
                      <a:headEnd type="none" w="med" len="med"/>
                      <a:tailEnd type="none" w="med" len="med"/>
                    </a:lnT>
                    <a:lnB w="57150" cap="flat" cmpd="sng" algn="ctr">
                      <a:noFill/>
                      <a:prstDash val="solid"/>
                      <a:round/>
                      <a:headEnd type="none" w="med" len="med"/>
                      <a:tailEnd type="none" w="med" len="med"/>
                    </a:lnB>
                  </a:tcPr>
                </a:tc>
                <a:tc>
                  <a:txBody>
                    <a:bodyPr/>
                    <a:lstStyle/>
                    <a:p>
                      <a:pPr algn="ctr"/>
                      <a:r>
                        <a:rPr lang="en-US" sz="3000" dirty="0"/>
                        <a:t>0.17</a:t>
                      </a:r>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19050" cap="flat" cmpd="sng" algn="ctr">
                      <a:solidFill>
                        <a:schemeClr val="tx1"/>
                      </a:solidFill>
                      <a:prstDash val="solid"/>
                      <a:round/>
                      <a:headEnd type="none" w="med" len="med"/>
                      <a:tailEnd type="none" w="med" len="med"/>
                    </a:lnT>
                    <a:lnB w="57150" cap="flat" cmpd="sng" algn="ctr">
                      <a:noFill/>
                      <a:prstDash val="solid"/>
                      <a:round/>
                      <a:headEnd type="none" w="med" len="med"/>
                      <a:tailEnd type="none" w="med" len="med"/>
                    </a:lnB>
                  </a:tcPr>
                </a:tc>
                <a:tc>
                  <a:txBody>
                    <a:bodyPr/>
                    <a:lstStyle/>
                    <a:p>
                      <a:pPr algn="ctr"/>
                      <a:r>
                        <a:rPr lang="en-US" sz="3000" dirty="0"/>
                        <a:t>0.14</a:t>
                      </a:r>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19050" cap="flat" cmpd="sng" algn="ctr">
                      <a:solidFill>
                        <a:schemeClr val="tx1"/>
                      </a:solidFill>
                      <a:prstDash val="solid"/>
                      <a:round/>
                      <a:headEnd type="none" w="med" len="med"/>
                      <a:tailEnd type="none" w="med" len="med"/>
                    </a:lnT>
                    <a:lnB w="57150" cap="flat" cmpd="sng" algn="ctr">
                      <a:noFill/>
                      <a:prstDash val="solid"/>
                      <a:round/>
                      <a:headEnd type="none" w="med" len="med"/>
                      <a:tailEnd type="none" w="med" len="med"/>
                    </a:lnB>
                  </a:tcPr>
                </a:tc>
                <a:tc>
                  <a:txBody>
                    <a:bodyPr/>
                    <a:lstStyle/>
                    <a:p>
                      <a:pPr algn="ctr"/>
                      <a:r>
                        <a:rPr lang="en-US" sz="3000" dirty="0"/>
                        <a:t>0.11</a:t>
                      </a:r>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19050" cap="flat" cmpd="sng" algn="ctr">
                      <a:solidFill>
                        <a:schemeClr val="tx1"/>
                      </a:solidFill>
                      <a:prstDash val="solid"/>
                      <a:round/>
                      <a:headEnd type="none" w="med" len="med"/>
                      <a:tailEnd type="none" w="med" len="med"/>
                    </a:lnT>
                    <a:lnB w="57150" cap="flat" cmpd="sng" algn="ctr">
                      <a:noFill/>
                      <a:prstDash val="solid"/>
                      <a:round/>
                      <a:headEnd type="none" w="med" len="med"/>
                      <a:tailEnd type="none" w="med" len="med"/>
                    </a:lnB>
                  </a:tcPr>
                </a:tc>
                <a:tc>
                  <a:txBody>
                    <a:bodyPr/>
                    <a:lstStyle/>
                    <a:p>
                      <a:pPr algn="ctr"/>
                      <a:r>
                        <a:rPr lang="en-US" sz="3000" dirty="0"/>
                        <a:t>0.08</a:t>
                      </a:r>
                    </a:p>
                  </a:txBody>
                  <a:tcPr anchor="ctr">
                    <a:lnL w="57150" cap="flat" cmpd="sng" algn="ctr">
                      <a:noFill/>
                      <a:prstDash val="solid"/>
                      <a:round/>
                      <a:headEnd type="none" w="med" len="med"/>
                      <a:tailEnd type="none" w="med" len="med"/>
                    </a:lnL>
                    <a:lnT w="19050" cap="flat" cmpd="sng" algn="ctr">
                      <a:solidFill>
                        <a:schemeClr val="tx1"/>
                      </a:solidFill>
                      <a:prstDash val="solid"/>
                      <a:round/>
                      <a:headEnd type="none" w="med" len="med"/>
                      <a:tailEnd type="none" w="med" len="med"/>
                    </a:lnT>
                    <a:lnB w="57150" cap="flat" cmpd="sng" algn="ctr">
                      <a:noFill/>
                      <a:prstDash val="solid"/>
                      <a:round/>
                      <a:headEnd type="none" w="med" len="med"/>
                      <a:tailEnd type="none" w="med" len="med"/>
                    </a:lnB>
                  </a:tcPr>
                </a:tc>
                <a:extLst>
                  <a:ext uri="{0D108BD9-81ED-4DB2-BD59-A6C34878D82A}">
                    <a16:rowId xmlns:a16="http://schemas.microsoft.com/office/drawing/2014/main" val="3094027374"/>
                  </a:ext>
                </a:extLst>
              </a:tr>
              <a:tr h="548640">
                <a:tc>
                  <a:txBody>
                    <a:bodyPr/>
                    <a:lstStyle/>
                    <a:p>
                      <a:pPr algn="l"/>
                      <a:r>
                        <a:rPr lang="en-US" sz="3000" dirty="0"/>
                        <a:t>Cumulative</a:t>
                      </a:r>
                      <a:r>
                        <a:rPr lang="en-US" sz="3000" baseline="0" dirty="0"/>
                        <a:t> var.</a:t>
                      </a:r>
                      <a:endParaRPr lang="en-US" sz="3000" dirty="0"/>
                    </a:p>
                  </a:txBody>
                  <a:tcPr anchor="ctr">
                    <a:lnR w="57150" cap="flat" cmpd="sng" algn="ctr">
                      <a:noFill/>
                      <a:prstDash val="solid"/>
                      <a:round/>
                      <a:headEnd type="none" w="med" len="med"/>
                      <a:tailEnd type="none" w="med" len="med"/>
                    </a:lnR>
                    <a:lnT w="57150" cap="flat" cmpd="sng" algn="ctr">
                      <a:noFill/>
                      <a:prstDash val="solid"/>
                      <a:round/>
                      <a:headEnd type="none" w="med" len="med"/>
                      <a:tailEnd type="none" w="med" len="med"/>
                    </a:lnT>
                    <a:lnB w="57150" cap="flat" cmpd="sng" algn="ctr">
                      <a:solidFill>
                        <a:schemeClr val="tx1"/>
                      </a:solidFill>
                      <a:prstDash val="solid"/>
                      <a:round/>
                      <a:headEnd type="none" w="med" len="med"/>
                      <a:tailEnd type="none" w="med" len="med"/>
                    </a:lnB>
                  </a:tcPr>
                </a:tc>
                <a:tc>
                  <a:txBody>
                    <a:bodyPr/>
                    <a:lstStyle/>
                    <a:p>
                      <a:pPr algn="ctr"/>
                      <a:r>
                        <a:rPr lang="en-US" sz="3000" dirty="0"/>
                        <a:t>0.24</a:t>
                      </a:r>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57150" cap="flat" cmpd="sng" algn="ctr">
                      <a:noFill/>
                      <a:prstDash val="solid"/>
                      <a:round/>
                      <a:headEnd type="none" w="med" len="med"/>
                      <a:tailEnd type="none" w="med" len="med"/>
                    </a:lnT>
                    <a:lnB w="57150" cap="flat" cmpd="sng" algn="ctr">
                      <a:solidFill>
                        <a:schemeClr val="tx1"/>
                      </a:solidFill>
                      <a:prstDash val="solid"/>
                      <a:round/>
                      <a:headEnd type="none" w="med" len="med"/>
                      <a:tailEnd type="none" w="med" len="med"/>
                    </a:lnB>
                  </a:tcPr>
                </a:tc>
                <a:tc>
                  <a:txBody>
                    <a:bodyPr/>
                    <a:lstStyle/>
                    <a:p>
                      <a:pPr algn="ctr"/>
                      <a:r>
                        <a:rPr lang="en-US" sz="3000" dirty="0"/>
                        <a:t>0.40</a:t>
                      </a:r>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57150" cap="flat" cmpd="sng" algn="ctr">
                      <a:noFill/>
                      <a:prstDash val="solid"/>
                      <a:round/>
                      <a:headEnd type="none" w="med" len="med"/>
                      <a:tailEnd type="none" w="med" len="med"/>
                    </a:lnT>
                    <a:lnB w="57150" cap="flat" cmpd="sng" algn="ctr">
                      <a:solidFill>
                        <a:schemeClr val="tx1"/>
                      </a:solidFill>
                      <a:prstDash val="solid"/>
                      <a:round/>
                      <a:headEnd type="none" w="med" len="med"/>
                      <a:tailEnd type="none" w="med" len="med"/>
                    </a:lnB>
                  </a:tcPr>
                </a:tc>
                <a:tc>
                  <a:txBody>
                    <a:bodyPr/>
                    <a:lstStyle/>
                    <a:p>
                      <a:pPr algn="ctr"/>
                      <a:r>
                        <a:rPr lang="en-US" sz="3000" dirty="0"/>
                        <a:t>0.54</a:t>
                      </a:r>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57150" cap="flat" cmpd="sng" algn="ctr">
                      <a:noFill/>
                      <a:prstDash val="solid"/>
                      <a:round/>
                      <a:headEnd type="none" w="med" len="med"/>
                      <a:tailEnd type="none" w="med" len="med"/>
                    </a:lnT>
                    <a:lnB w="57150" cap="flat" cmpd="sng" algn="ctr">
                      <a:solidFill>
                        <a:schemeClr val="tx1"/>
                      </a:solidFill>
                      <a:prstDash val="solid"/>
                      <a:round/>
                      <a:headEnd type="none" w="med" len="med"/>
                      <a:tailEnd type="none" w="med" len="med"/>
                    </a:lnB>
                  </a:tcPr>
                </a:tc>
                <a:tc>
                  <a:txBody>
                    <a:bodyPr/>
                    <a:lstStyle/>
                    <a:p>
                      <a:pPr algn="ctr"/>
                      <a:r>
                        <a:rPr lang="en-US" sz="3000" dirty="0"/>
                        <a:t>0.65</a:t>
                      </a:r>
                    </a:p>
                  </a:txBody>
                  <a:tcPr anchor="ctr">
                    <a:lnL w="57150" cap="flat" cmpd="sng" algn="ctr">
                      <a:noFill/>
                      <a:prstDash val="solid"/>
                      <a:round/>
                      <a:headEnd type="none" w="med" len="med"/>
                      <a:tailEnd type="none" w="med" len="med"/>
                    </a:lnL>
                    <a:lnR w="57150" cap="flat" cmpd="sng" algn="ctr">
                      <a:noFill/>
                      <a:prstDash val="solid"/>
                      <a:round/>
                      <a:headEnd type="none" w="med" len="med"/>
                      <a:tailEnd type="none" w="med" len="med"/>
                    </a:lnR>
                    <a:lnT w="57150" cap="flat" cmpd="sng" algn="ctr">
                      <a:noFill/>
                      <a:prstDash val="solid"/>
                      <a:round/>
                      <a:headEnd type="none" w="med" len="med"/>
                      <a:tailEnd type="none" w="med" len="med"/>
                    </a:lnT>
                    <a:lnB w="57150" cap="flat" cmpd="sng" algn="ctr">
                      <a:solidFill>
                        <a:schemeClr val="tx1"/>
                      </a:solidFill>
                      <a:prstDash val="solid"/>
                      <a:round/>
                      <a:headEnd type="none" w="med" len="med"/>
                      <a:tailEnd type="none" w="med" len="med"/>
                    </a:lnB>
                  </a:tcPr>
                </a:tc>
                <a:tc>
                  <a:txBody>
                    <a:bodyPr/>
                    <a:lstStyle/>
                    <a:p>
                      <a:pPr algn="ctr"/>
                      <a:r>
                        <a:rPr lang="en-US" sz="3000" dirty="0"/>
                        <a:t>0.73</a:t>
                      </a:r>
                    </a:p>
                  </a:txBody>
                  <a:tcPr anchor="ctr">
                    <a:lnL w="57150" cap="flat" cmpd="sng" algn="ctr">
                      <a:noFill/>
                      <a:prstDash val="solid"/>
                      <a:round/>
                      <a:headEnd type="none" w="med" len="med"/>
                      <a:tailEnd type="none" w="med" len="med"/>
                    </a:lnL>
                    <a:lnT w="57150" cap="flat" cmpd="sng" algn="ctr">
                      <a:noFill/>
                      <a:prstDash val="solid"/>
                      <a:round/>
                      <a:headEnd type="none" w="med" len="med"/>
                      <a:tailEnd type="none" w="med" len="med"/>
                    </a:lnT>
                    <a:lnB w="5715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172937914"/>
                  </a:ext>
                </a:extLst>
              </a:tr>
            </a:tbl>
          </a:graphicData>
        </a:graphic>
      </p:graphicFrame>
      <p:sp>
        <p:nvSpPr>
          <p:cNvPr id="45" name="TextBox 44"/>
          <p:cNvSpPr txBox="1"/>
          <p:nvPr/>
        </p:nvSpPr>
        <p:spPr>
          <a:xfrm>
            <a:off x="13342416" y="31132445"/>
            <a:ext cx="9779366" cy="1292662"/>
          </a:xfrm>
          <a:prstGeom prst="rect">
            <a:avLst/>
          </a:prstGeom>
          <a:noFill/>
        </p:spPr>
        <p:txBody>
          <a:bodyPr wrap="square" rtlCol="0">
            <a:spAutoFit/>
          </a:bodyPr>
          <a:lstStyle/>
          <a:p>
            <a:pPr algn="just"/>
            <a:r>
              <a:rPr lang="en-US" sz="2600" dirty="0"/>
              <a:t>Table 1: Orthogonal factor analysis loadings showing the association of our variables to each factor. Loadings are interpreted as normal regression coefficients. Unrotated factors had weaker correlations.</a:t>
            </a:r>
          </a:p>
        </p:txBody>
      </p:sp>
      <p:pic>
        <p:nvPicPr>
          <p:cNvPr id="3" name="Picture 2"/>
          <p:cNvPicPr>
            <a:picLocks/>
          </p:cNvPicPr>
          <p:nvPr/>
        </p:nvPicPr>
        <p:blipFill>
          <a:blip r:embed="rId6">
            <a:extLst>
              <a:ext uri="{28A0092B-C50C-407E-A947-70E740481C1C}">
                <a14:useLocalDpi xmlns:a14="http://schemas.microsoft.com/office/drawing/2010/main" val="0"/>
              </a:ext>
            </a:extLst>
          </a:blip>
          <a:stretch>
            <a:fillRect/>
          </a:stretch>
        </p:blipFill>
        <p:spPr>
          <a:xfrm>
            <a:off x="13202899" y="5910848"/>
            <a:ext cx="10058400" cy="5715000"/>
          </a:xfrm>
          <a:prstGeom prst="rect">
            <a:avLst/>
          </a:prstGeom>
        </p:spPr>
      </p:pic>
      <p:pic>
        <p:nvPicPr>
          <p:cNvPr id="8" name="Picture 7"/>
          <p:cNvPicPr>
            <a:picLocks/>
          </p:cNvPicPr>
          <p:nvPr/>
        </p:nvPicPr>
        <p:blipFill>
          <a:blip r:embed="rId7">
            <a:extLst>
              <a:ext uri="{28A0092B-C50C-407E-A947-70E740481C1C}">
                <a14:useLocalDpi xmlns:a14="http://schemas.microsoft.com/office/drawing/2010/main" val="0"/>
              </a:ext>
            </a:extLst>
          </a:blip>
          <a:stretch>
            <a:fillRect/>
          </a:stretch>
        </p:blipFill>
        <p:spPr>
          <a:xfrm>
            <a:off x="23834639" y="5910848"/>
            <a:ext cx="10058400" cy="5715000"/>
          </a:xfrm>
          <a:prstGeom prst="rect">
            <a:avLst/>
          </a:prstGeom>
        </p:spPr>
      </p:pic>
      <p:pic>
        <p:nvPicPr>
          <p:cNvPr id="10" name="Picture 9"/>
          <p:cNvPicPr>
            <a:picLocks/>
          </p:cNvPicPr>
          <p:nvPr/>
        </p:nvPicPr>
        <p:blipFill>
          <a:blip r:embed="rId8">
            <a:extLst>
              <a:ext uri="{28A0092B-C50C-407E-A947-70E740481C1C}">
                <a14:useLocalDpi xmlns:a14="http://schemas.microsoft.com/office/drawing/2010/main" val="0"/>
              </a:ext>
            </a:extLst>
          </a:blip>
          <a:stretch>
            <a:fillRect/>
          </a:stretch>
        </p:blipFill>
        <p:spPr>
          <a:xfrm>
            <a:off x="23834639" y="13478955"/>
            <a:ext cx="10058400" cy="5715000"/>
          </a:xfrm>
          <a:prstGeom prst="rect">
            <a:avLst/>
          </a:prstGeom>
        </p:spPr>
      </p:pic>
      <p:pic>
        <p:nvPicPr>
          <p:cNvPr id="16" name="Picture 15"/>
          <p:cNvPicPr>
            <a:picLocks/>
          </p:cNvPicPr>
          <p:nvPr/>
        </p:nvPicPr>
        <p:blipFill>
          <a:blip r:embed="rId9">
            <a:extLst>
              <a:ext uri="{28A0092B-C50C-407E-A947-70E740481C1C}">
                <a14:useLocalDpi xmlns:a14="http://schemas.microsoft.com/office/drawing/2010/main" val="0"/>
              </a:ext>
            </a:extLst>
          </a:blip>
          <a:stretch>
            <a:fillRect/>
          </a:stretch>
        </p:blipFill>
        <p:spPr>
          <a:xfrm>
            <a:off x="13202899" y="13478955"/>
            <a:ext cx="10058400" cy="5715000"/>
          </a:xfrm>
          <a:prstGeom prst="rect">
            <a:avLst/>
          </a:prstGeom>
        </p:spPr>
      </p:pic>
      <p:pic>
        <p:nvPicPr>
          <p:cNvPr id="19" name="Picture 18"/>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3834639" y="27550461"/>
            <a:ext cx="7569813" cy="5407009"/>
          </a:xfrm>
          <a:prstGeom prst="rect">
            <a:avLst/>
          </a:prstGeom>
        </p:spPr>
      </p:pic>
      <p:pic>
        <p:nvPicPr>
          <p:cNvPr id="32" name="Picture 31"/>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23845299" y="21811543"/>
            <a:ext cx="7548493" cy="5404104"/>
          </a:xfrm>
          <a:prstGeom prst="rect">
            <a:avLst/>
          </a:prstGeom>
        </p:spPr>
      </p:pic>
      <p:sp>
        <p:nvSpPr>
          <p:cNvPr id="46" name="TextBox 45"/>
          <p:cNvSpPr txBox="1"/>
          <p:nvPr/>
        </p:nvSpPr>
        <p:spPr>
          <a:xfrm>
            <a:off x="31431258" y="27550461"/>
            <a:ext cx="2938360" cy="4893647"/>
          </a:xfrm>
          <a:prstGeom prst="rect">
            <a:avLst/>
          </a:prstGeom>
          <a:noFill/>
        </p:spPr>
        <p:txBody>
          <a:bodyPr wrap="square" rtlCol="0">
            <a:spAutoFit/>
          </a:bodyPr>
          <a:lstStyle/>
          <a:p>
            <a:r>
              <a:rPr lang="en-US" sz="2600" dirty="0"/>
              <a:t>Fig 9: Bar chart depicting the mean and standard error of the number of tassel branches and the lineage-generation. Least squared means post-hoc results  show significant relationships that have unique letters.  </a:t>
            </a:r>
          </a:p>
        </p:txBody>
      </p:sp>
      <p:sp>
        <p:nvSpPr>
          <p:cNvPr id="33" name="TextBox 32"/>
          <p:cNvSpPr txBox="1"/>
          <p:nvPr/>
        </p:nvSpPr>
        <p:spPr>
          <a:xfrm>
            <a:off x="24454721" y="27664525"/>
            <a:ext cx="2190023" cy="369332"/>
          </a:xfrm>
          <a:prstGeom prst="rect">
            <a:avLst/>
          </a:prstGeom>
          <a:noFill/>
        </p:spPr>
        <p:txBody>
          <a:bodyPr wrap="none" rtlCol="0">
            <a:spAutoFit/>
          </a:bodyPr>
          <a:lstStyle/>
          <a:p>
            <a:r>
              <a:rPr lang="en-US" dirty="0"/>
              <a:t>F</a:t>
            </a:r>
            <a:r>
              <a:rPr lang="en-US" baseline="-25000" dirty="0"/>
              <a:t>19,429</a:t>
            </a:r>
            <a:r>
              <a:rPr lang="en-US" dirty="0"/>
              <a:t>=4.47, p&lt;0.001</a:t>
            </a:r>
          </a:p>
        </p:txBody>
      </p:sp>
      <p:sp>
        <p:nvSpPr>
          <p:cNvPr id="47" name="TextBox 46"/>
          <p:cNvSpPr txBox="1"/>
          <p:nvPr/>
        </p:nvSpPr>
        <p:spPr>
          <a:xfrm>
            <a:off x="31393792" y="21756047"/>
            <a:ext cx="2975826" cy="5293757"/>
          </a:xfrm>
          <a:prstGeom prst="rect">
            <a:avLst/>
          </a:prstGeom>
          <a:noFill/>
        </p:spPr>
        <p:txBody>
          <a:bodyPr wrap="square" rtlCol="0">
            <a:spAutoFit/>
          </a:bodyPr>
          <a:lstStyle/>
          <a:p>
            <a:r>
              <a:rPr lang="en-US" sz="2600" dirty="0"/>
              <a:t>Fig 8: Box plot depicting the median and the 25</a:t>
            </a:r>
            <a:r>
              <a:rPr lang="en-US" sz="2600" baseline="30000" dirty="0"/>
              <a:t>th</a:t>
            </a:r>
            <a:r>
              <a:rPr lang="en-US" sz="2600" dirty="0"/>
              <a:t> and 75</a:t>
            </a:r>
            <a:r>
              <a:rPr lang="en-US" sz="2600" baseline="30000" dirty="0"/>
              <a:t>th</a:t>
            </a:r>
            <a:r>
              <a:rPr lang="en-US" sz="2600" dirty="0"/>
              <a:t> percentiles of Factor 5, the field family, and the lineage-generation. One lineage-generation, 07-06 consistently stands out for a certain trait, the number of tassel branches.</a:t>
            </a:r>
          </a:p>
        </p:txBody>
      </p:sp>
      <p:grpSp>
        <p:nvGrpSpPr>
          <p:cNvPr id="22" name="Group 21"/>
          <p:cNvGrpSpPr/>
          <p:nvPr/>
        </p:nvGrpSpPr>
        <p:grpSpPr>
          <a:xfrm>
            <a:off x="30715746" y="359950"/>
            <a:ext cx="2817476" cy="4025430"/>
            <a:chOff x="30715746" y="359950"/>
            <a:chExt cx="2817476" cy="4025430"/>
          </a:xfrm>
        </p:grpSpPr>
        <p:pic>
          <p:nvPicPr>
            <p:cNvPr id="2" name="Picture 1"/>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30715746" y="359950"/>
              <a:ext cx="2817476" cy="1878317"/>
            </a:xfrm>
            <a:prstGeom prst="rect">
              <a:avLst/>
            </a:prstGeom>
          </p:spPr>
        </p:pic>
        <p:pic>
          <p:nvPicPr>
            <p:cNvPr id="11" name="Picture 10"/>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31113428" y="2363268"/>
              <a:ext cx="2022112" cy="2022112"/>
            </a:xfrm>
            <a:prstGeom prst="rect">
              <a:avLst/>
            </a:prstGeom>
          </p:spPr>
        </p:pic>
      </p:grpSp>
      <p:pic>
        <p:nvPicPr>
          <p:cNvPr id="18" name="Picture 17"/>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3918014" y="31539053"/>
            <a:ext cx="8095598" cy="6099048"/>
          </a:xfrm>
          <a:prstGeom prst="rect">
            <a:avLst/>
          </a:prstGeom>
        </p:spPr>
      </p:pic>
    </p:spTree>
    <p:extLst>
      <p:ext uri="{BB962C8B-B14F-4D97-AF65-F5344CB8AC3E}">
        <p14:creationId xmlns:p14="http://schemas.microsoft.com/office/powerpoint/2010/main" val="1856937713"/>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1770</TotalTime>
  <Words>932</Words>
  <Application>Microsoft Office PowerPoint</Application>
  <PresentationFormat>Custom</PresentationFormat>
  <Paragraphs>93</Paragraphs>
  <Slides>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Arial</vt:lpstr>
      <vt:lpstr>Calibri</vt:lpstr>
      <vt:lpstr>Calibri Light</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Merritt</dc:creator>
  <cp:lastModifiedBy>Merritt</cp:lastModifiedBy>
  <cp:revision>25</cp:revision>
  <dcterms:created xsi:type="dcterms:W3CDTF">2016-10-26T19:52:51Z</dcterms:created>
  <dcterms:modified xsi:type="dcterms:W3CDTF">2016-11-08T20:32:00Z</dcterms:modified>
</cp:coreProperties>
</file>

<file path=docProps/thumbnail.jpeg>
</file>